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608" r:id="rId2"/>
    <p:sldId id="607" r:id="rId3"/>
    <p:sldId id="609" r:id="rId4"/>
    <p:sldId id="610" r:id="rId5"/>
    <p:sldId id="627" r:id="rId6"/>
    <p:sldId id="617" r:id="rId7"/>
    <p:sldId id="619" r:id="rId8"/>
    <p:sldId id="618" r:id="rId9"/>
    <p:sldId id="629" r:id="rId10"/>
    <p:sldId id="636" r:id="rId11"/>
    <p:sldId id="634" r:id="rId12"/>
    <p:sldId id="632" r:id="rId13"/>
    <p:sldId id="630" r:id="rId14"/>
    <p:sldId id="624" r:id="rId15"/>
    <p:sldId id="625" r:id="rId16"/>
    <p:sldId id="626" r:id="rId17"/>
    <p:sldId id="628" r:id="rId18"/>
    <p:sldId id="637" r:id="rId19"/>
    <p:sldId id="63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hul Zawar" initials="MZ" lastIdx="1" clrIdx="0">
    <p:extLst>
      <p:ext uri="{19B8F6BF-5375-455C-9EA6-DF929625EA0E}">
        <p15:presenceInfo xmlns:p15="http://schemas.microsoft.com/office/powerpoint/2012/main" userId="45ebda20d65dbc5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E79"/>
    <a:srgbClr val="0563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11" autoAdjust="0"/>
    <p:restoredTop sz="94660"/>
  </p:normalViewPr>
  <p:slideViewPr>
    <p:cSldViewPr snapToGrid="0">
      <p:cViewPr varScale="1">
        <p:scale>
          <a:sx n="68" d="100"/>
          <a:sy n="68" d="100"/>
        </p:scale>
        <p:origin x="99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3A9FDF-8A8E-411E-BBCF-9D8BF2B46FDC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23C1B7-CDBE-4050-8950-9170DDCE4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000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latin typeface="Trebuchet MS" panose="020B0603020202020204" pitchFamily="34" charset="0"/>
                <a:sym typeface="Wingdings" panose="05000000000000000000" pitchFamily="2" charset="2"/>
              </a:rPr>
              <a:t>Airbnb hosts find it difficult to set up prices to keep when listing a new property.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23C1B7-CDBE-4050-8950-9170DDCE41B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597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Taken data from Kaggle which consists details of Airbnb host’s listings from 2009 to 2018.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23C1B7-CDBE-4050-8950-9170DDCE41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199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Fair idea about pricing in berlin city. Very few houses having higher price, which is at the heart of the city.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23C1B7-CDBE-4050-8950-9170DDCE41B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56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Text analysis based on existing database. It will help a new host to set his house rules and location based on connectivity.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23C1B7-CDBE-4050-8950-9170DDCE41B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460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8367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03FD1-95B8-4A34-9E04-8A1A1DC9C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D5DF4A-9F00-40F8-A428-51FFDEEC01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E657C-C51F-4097-AE2A-B0D2E330F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C0C0-3B16-4C7E-AE4E-4CC96EE600E7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1EDCF-4204-47AF-8E79-A8BB27A01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F634C-A80E-4CB5-BC0D-4ACAEB9C9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FECFC-3985-48D2-B868-92FF2555B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60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5B9A37-8CC1-4CF2-9132-7BED5DEC82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78685F-56DD-4BF5-80EF-98CE7F448C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CDB1C-49DE-4AF1-84ED-AB050E214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C0C0-3B16-4C7E-AE4E-4CC96EE600E7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E358D-E899-4A62-8974-36E795AEB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7C9EC-0CF9-4BFB-A2BF-1058564A0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FECFC-3985-48D2-B868-92FF2555B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55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B7683-3FCB-4A92-87BA-D00BCCC0C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C0C0-3B16-4C7E-AE4E-4CC96EE600E7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1FFF3-F006-4460-BAAC-BDE3C1D23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4001F-B321-44A7-9BC6-3457453FB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FECFC-3985-48D2-B868-92FF2555B19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AC17AA-4F81-4F8B-8B53-7E6E622616C9}"/>
              </a:ext>
            </a:extLst>
          </p:cNvPr>
          <p:cNvSpPr/>
          <p:nvPr userDrawn="1"/>
        </p:nvSpPr>
        <p:spPr>
          <a:xfrm>
            <a:off x="0" y="0"/>
            <a:ext cx="12192000" cy="27829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1EB220-CD50-46B6-965B-97A29BDFC9F7}"/>
              </a:ext>
            </a:extLst>
          </p:cNvPr>
          <p:cNvSpPr/>
          <p:nvPr userDrawn="1"/>
        </p:nvSpPr>
        <p:spPr>
          <a:xfrm>
            <a:off x="0" y="6582327"/>
            <a:ext cx="12192000" cy="27829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F7560F-93AF-4B95-B323-DAEC45BC4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1F4E79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2351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1027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29280-E50B-47F6-9F01-F0314075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85F3B-D577-457D-A867-D12766F2E0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BACD6C-90C2-4219-A94A-8A0A6CED26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713341-846B-4AA8-92D2-72244C8CE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C0C0-3B16-4C7E-AE4E-4CC96EE600E7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D1A3F9-E601-48E5-AE9F-D344E80EC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BA6515-0074-427D-853F-A4BBB7146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FECFC-3985-48D2-B868-92FF2555B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816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685EE-1434-4062-859C-13C5D9E27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4DC84-DEC9-4A2B-B1CE-BBDC8ABFCE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5F64FC-9347-4DD3-BA67-4B804D165A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3DE5C2-01FC-4001-84D9-B0E76C760D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B10911-DEEC-44FD-B1A1-54A6F5C451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A46E2B-6FB7-4EA7-970A-6698DF53A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C0C0-3B16-4C7E-AE4E-4CC96EE600E7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97EA15-5803-489D-81DF-E709AD4BF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ADE766-5E3A-43F0-8D47-CAE7D6BB2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FECFC-3985-48D2-B868-92FF2555B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47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E74F7-D1DA-426F-986F-187D269D7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371E17-66F4-4633-AAB9-FCC232D7C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C0C0-3B16-4C7E-AE4E-4CC96EE600E7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F682F4-DCB0-478D-8826-0A96EBF0B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12AD99-FD64-4085-999B-993376CF7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FECFC-3985-48D2-B868-92FF2555B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548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BCF5BE-18A7-4CF6-BAD6-8378FFC77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C0C0-3B16-4C7E-AE4E-4CC96EE600E7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B6E55F-7723-48D5-AD3A-22D4D10B3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02E6C-5AF7-4130-8B8F-4D58A689C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FECFC-3985-48D2-B868-92FF2555B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12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4C202-CB04-410B-8F3F-383EF0BB5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41AF0-3F0C-4372-BC10-1604CC631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B2898-2626-4E41-876F-89AAF78B32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D98831-FE5F-4FB2-9A5F-E7BFC016C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C0C0-3B16-4C7E-AE4E-4CC96EE600E7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E17488-D078-4515-96D9-BDAC9611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9A5496-8915-4168-AFC0-F3FE4B9E7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FECFC-3985-48D2-B868-92FF2555B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45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F1587-E616-4CCE-BD45-D80E3D28E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E621FC-250A-43B1-BC5A-2D9327F83D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7A0F32-67FC-42C6-A063-83A66DAABB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CF53B-EBE9-4CD5-BFD3-C4CC7FCC3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C0C0-3B16-4C7E-AE4E-4CC96EE600E7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4E3B5D-170D-4EDB-9D16-FDBA52D0A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A5D105-FCFF-4569-B589-B91D4314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FECFC-3985-48D2-B868-92FF2555B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7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D70939-A066-448F-B34F-DE8EA2AED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F0649-413C-4271-8704-B05EB7134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BFC06-9555-48BD-82E3-36AAA6FECD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7C0C0-3B16-4C7E-AE4E-4CC96EE600E7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DE0DE-F70B-49BA-B5B1-5B02E5BF32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EC6FF-7E97-4539-A667-BE09057107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7FECFC-3985-48D2-B868-92FF2555B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721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documentation.org/packages/shinybootstrap2/versions/0.2.1/topics/fluidPage" TargetMode="External"/><Relationship Id="rId2" Type="http://schemas.openxmlformats.org/officeDocument/2006/relationships/hyperlink" Target="https://shiny.rstudio.com/articles/layout-guide.html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gplot2.tidyverse.org/reference/scale_gradient.html" TargetMode="External"/><Relationship Id="rId4" Type="http://schemas.openxmlformats.org/officeDocument/2006/relationships/hyperlink" Target="https://datascienceplus.com/building-wordclouds-in-r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ign in front of a building&#10;&#10;Description automatically generated">
            <a:extLst>
              <a:ext uri="{FF2B5EF4-FFF2-40B4-BE49-F238E27FC236}">
                <a16:creationId xmlns:a16="http://schemas.microsoft.com/office/drawing/2014/main" id="{5C27F4FD-BE0A-4A76-9346-4C94A29331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33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25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2A77EA-E697-47B9-A40A-A94DE6509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54" y="1141818"/>
            <a:ext cx="4877481" cy="3896269"/>
          </a:xfrm>
          <a:prstGeom prst="rect">
            <a:avLst/>
          </a:prstGeom>
        </p:spPr>
      </p:pic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8B5F206D-24A4-4E78-A23D-CB051617F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814" y="1164313"/>
            <a:ext cx="6176308" cy="385127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EC802A2-74FE-4058-8FA1-3CAFEF33D566}"/>
              </a:ext>
            </a:extLst>
          </p:cNvPr>
          <p:cNvSpPr txBox="1">
            <a:spLocks/>
          </p:cNvSpPr>
          <p:nvPr/>
        </p:nvSpPr>
        <p:spPr>
          <a:xfrm>
            <a:off x="838200" y="343265"/>
            <a:ext cx="10515600" cy="8872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>
                <a:solidFill>
                  <a:srgbClr val="1F4E79"/>
                </a:solidFill>
                <a:latin typeface="Trebuchet MS" panose="020B0603020202020204" pitchFamily="34" charset="0"/>
              </a:rPr>
              <a:t>Exploratory Data Analysis</a:t>
            </a:r>
            <a:endParaRPr lang="en-US" sz="3600" b="1" dirty="0">
              <a:solidFill>
                <a:srgbClr val="1F4E79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A072A1-ED3E-4757-934A-01EF5A518713}"/>
              </a:ext>
            </a:extLst>
          </p:cNvPr>
          <p:cNvSpPr txBox="1"/>
          <p:nvPr/>
        </p:nvSpPr>
        <p:spPr>
          <a:xfrm>
            <a:off x="523982" y="5568593"/>
            <a:ext cx="4712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Price are higher on Fridays and Saturdays compared to other days of the week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BFA2DB-225A-412D-82DA-E45C26E518DB}"/>
              </a:ext>
            </a:extLst>
          </p:cNvPr>
          <p:cNvSpPr txBox="1"/>
          <p:nvPr/>
        </p:nvSpPr>
        <p:spPr>
          <a:xfrm>
            <a:off x="5569655" y="5568593"/>
            <a:ext cx="5715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Analysis of amenities in existing Airbnb listings at Berlin.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TV and Internet has significant values for comparison </a:t>
            </a:r>
          </a:p>
        </p:txBody>
      </p:sp>
    </p:spTree>
    <p:extLst>
      <p:ext uri="{BB962C8B-B14F-4D97-AF65-F5344CB8AC3E}">
        <p14:creationId xmlns:p14="http://schemas.microsoft.com/office/powerpoint/2010/main" val="3579709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81A490C2-7608-46B7-8D7A-38DB68C64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23" y="1448351"/>
            <a:ext cx="5909877" cy="47209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4DB90AD-548E-49C6-BF3C-7C6375221E01}"/>
              </a:ext>
            </a:extLst>
          </p:cNvPr>
          <p:cNvSpPr txBox="1">
            <a:spLocks/>
          </p:cNvSpPr>
          <p:nvPr/>
        </p:nvSpPr>
        <p:spPr>
          <a:xfrm>
            <a:off x="370043" y="168605"/>
            <a:ext cx="10515600" cy="8872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srgbClr val="1F4E79"/>
              </a:solidFill>
              <a:latin typeface="Trebuchet MS" panose="020B0603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29880A-A111-4CE9-A6CA-84A9C8A2FD3C}"/>
              </a:ext>
            </a:extLst>
          </p:cNvPr>
          <p:cNvSpPr txBox="1">
            <a:spLocks/>
          </p:cNvSpPr>
          <p:nvPr/>
        </p:nvSpPr>
        <p:spPr>
          <a:xfrm>
            <a:off x="838200" y="343265"/>
            <a:ext cx="10515600" cy="8872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>
                <a:solidFill>
                  <a:srgbClr val="1F4E79"/>
                </a:solidFill>
                <a:latin typeface="Trebuchet MS" panose="020B0603020202020204" pitchFamily="34" charset="0"/>
              </a:rPr>
              <a:t>Price per night and Neighbourhoods of Berlin</a:t>
            </a:r>
            <a:endParaRPr lang="en-US" sz="3600" b="1" dirty="0">
              <a:solidFill>
                <a:srgbClr val="1F4E79"/>
              </a:solidFill>
              <a:latin typeface="Trebuchet MS" panose="020B06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B479D6-B1D4-43DB-936C-ECE876817D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123" y="1448351"/>
            <a:ext cx="5909877" cy="472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25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EC12D1-7106-424D-9C8A-D6A665819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43" y="1519131"/>
            <a:ext cx="5621641" cy="4490725"/>
          </a:xfrm>
          <a:prstGeom prst="rect">
            <a:avLst/>
          </a:prstGeom>
        </p:spPr>
      </p:pic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ABDDE0E-CAF0-4653-B61E-BA0FD45F27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208" y="1558783"/>
            <a:ext cx="5572003" cy="445107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2CDBECE-C8F6-4104-B435-1568C4FB7ADD}"/>
              </a:ext>
            </a:extLst>
          </p:cNvPr>
          <p:cNvSpPr txBox="1">
            <a:spLocks/>
          </p:cNvSpPr>
          <p:nvPr/>
        </p:nvSpPr>
        <p:spPr>
          <a:xfrm>
            <a:off x="838200" y="374088"/>
            <a:ext cx="10515600" cy="8872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>
                <a:solidFill>
                  <a:srgbClr val="1F4E79"/>
                </a:solidFill>
                <a:latin typeface="Trebuchet MS" panose="020B0603020202020204" pitchFamily="34" charset="0"/>
              </a:rPr>
              <a:t>Text Analysis</a:t>
            </a:r>
            <a:endParaRPr lang="en-US" sz="3600" b="1" dirty="0">
              <a:solidFill>
                <a:srgbClr val="1F4E79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D7AF93-E405-4CD3-B7DE-33728DB60BEB}"/>
              </a:ext>
            </a:extLst>
          </p:cNvPr>
          <p:cNvSpPr txBox="1"/>
          <p:nvPr/>
        </p:nvSpPr>
        <p:spPr>
          <a:xfrm>
            <a:off x="1304818" y="6114580"/>
            <a:ext cx="2122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Transit/ Connectivity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BD3AA8-E21E-45ED-8C95-C1DAFB14D2B0}"/>
              </a:ext>
            </a:extLst>
          </p:cNvPr>
          <p:cNvSpPr txBox="1"/>
          <p:nvPr/>
        </p:nvSpPr>
        <p:spPr>
          <a:xfrm>
            <a:off x="8515564" y="6114580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House Rules</a:t>
            </a:r>
          </a:p>
        </p:txBody>
      </p:sp>
    </p:spTree>
    <p:extLst>
      <p:ext uri="{BB962C8B-B14F-4D97-AF65-F5344CB8AC3E}">
        <p14:creationId xmlns:p14="http://schemas.microsoft.com/office/powerpoint/2010/main" val="3843190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4A094B33-F6CF-4326-8EC5-3EF45C3187C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32084"/>
            <a:ext cx="12188389" cy="6858000"/>
          </a:xfrm>
          <a:prstGeom prst="rect">
            <a:avLst/>
          </a:prstGeom>
        </p:spPr>
      </p:pic>
      <p:sp>
        <p:nvSpPr>
          <p:cNvPr id="4" name="Arrow: U-Turn 3">
            <a:extLst>
              <a:ext uri="{FF2B5EF4-FFF2-40B4-BE49-F238E27FC236}">
                <a16:creationId xmlns:a16="http://schemas.microsoft.com/office/drawing/2014/main" id="{A6D11D34-1271-4D86-802B-491810F91C7B}"/>
              </a:ext>
            </a:extLst>
          </p:cNvPr>
          <p:cNvSpPr/>
          <p:nvPr/>
        </p:nvSpPr>
        <p:spPr>
          <a:xfrm rot="5400000">
            <a:off x="3785155" y="-959270"/>
            <a:ext cx="4283762" cy="10177669"/>
          </a:xfrm>
          <a:prstGeom prst="uturnArrow">
            <a:avLst>
              <a:gd name="adj1" fmla="val 9687"/>
              <a:gd name="adj2" fmla="val 10892"/>
              <a:gd name="adj3" fmla="val 37268"/>
              <a:gd name="adj4" fmla="val 43750"/>
              <a:gd name="adj5" fmla="val 100000"/>
            </a:avLst>
          </a:prstGeom>
          <a:solidFill>
            <a:schemeClr val="bg1">
              <a:lumMod val="75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F4D17A3-7AFF-4AB1-8081-35E5D7DFAE3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872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>
                <a:solidFill>
                  <a:srgbClr val="1F4E79"/>
                </a:solidFill>
                <a:latin typeface="Trebuchet MS" panose="020B0603020202020204" pitchFamily="34" charset="0"/>
              </a:rPr>
              <a:t>Outline</a:t>
            </a:r>
            <a:endParaRPr lang="en-US" sz="3600" b="1" dirty="0">
              <a:solidFill>
                <a:srgbClr val="1F4E79"/>
              </a:solidFill>
              <a:latin typeface="Trebuchet MS" panose="020B0603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D654E6-F476-40C3-A10E-713C4971180E}"/>
              </a:ext>
            </a:extLst>
          </p:cNvPr>
          <p:cNvSpPr/>
          <p:nvPr/>
        </p:nvSpPr>
        <p:spPr>
          <a:xfrm>
            <a:off x="5519529" y="1609823"/>
            <a:ext cx="1152939" cy="1047688"/>
          </a:xfrm>
          <a:prstGeom prst="ellipse">
            <a:avLst/>
          </a:prstGeom>
          <a:solidFill>
            <a:schemeClr val="accent3">
              <a:lumMod val="20000"/>
              <a:lumOff val="80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789D23E-40DC-4444-B9CA-36384D5BD0F1}"/>
              </a:ext>
            </a:extLst>
          </p:cNvPr>
          <p:cNvSpPr/>
          <p:nvPr/>
        </p:nvSpPr>
        <p:spPr>
          <a:xfrm>
            <a:off x="10200855" y="3407377"/>
            <a:ext cx="1152939" cy="1047688"/>
          </a:xfrm>
          <a:prstGeom prst="ellipse">
            <a:avLst/>
          </a:prstGeom>
          <a:solidFill>
            <a:schemeClr val="accent3">
              <a:lumMod val="20000"/>
              <a:lumOff val="80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806641-897E-4F87-A421-01B4660ABBE6}"/>
              </a:ext>
            </a:extLst>
          </p:cNvPr>
          <p:cNvSpPr/>
          <p:nvPr/>
        </p:nvSpPr>
        <p:spPr>
          <a:xfrm>
            <a:off x="7594452" y="5271982"/>
            <a:ext cx="1152939" cy="1047688"/>
          </a:xfrm>
          <a:prstGeom prst="ellipse">
            <a:avLst/>
          </a:prstGeom>
          <a:solidFill>
            <a:srgbClr val="FFC00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6F76B08-B6B8-48AA-A7BA-C01737302205}"/>
              </a:ext>
            </a:extLst>
          </p:cNvPr>
          <p:cNvSpPr/>
          <p:nvPr/>
        </p:nvSpPr>
        <p:spPr>
          <a:xfrm>
            <a:off x="2997955" y="5223758"/>
            <a:ext cx="1152939" cy="1047688"/>
          </a:xfrm>
          <a:prstGeom prst="ellipse">
            <a:avLst/>
          </a:prstGeom>
          <a:solidFill>
            <a:schemeClr val="accent3">
              <a:lumMod val="20000"/>
              <a:lumOff val="80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19472B-D607-49BB-A956-30C3C58FDE91}"/>
              </a:ext>
            </a:extLst>
          </p:cNvPr>
          <p:cNvSpPr txBox="1"/>
          <p:nvPr/>
        </p:nvSpPr>
        <p:spPr>
          <a:xfrm>
            <a:off x="1409279" y="2778021"/>
            <a:ext cx="1741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</a:rPr>
              <a:t>PROBLEM STATEMENT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0F8B45-CC43-4C05-9CB3-12DF324156FF}"/>
              </a:ext>
            </a:extLst>
          </p:cNvPr>
          <p:cNvSpPr txBox="1"/>
          <p:nvPr/>
        </p:nvSpPr>
        <p:spPr>
          <a:xfrm>
            <a:off x="5225273" y="2778022"/>
            <a:ext cx="17414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</a:rPr>
              <a:t>DATA CLEANING AND TREATMENT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615CE0-B09C-47C3-A5A2-FBD31BA20C15}"/>
              </a:ext>
            </a:extLst>
          </p:cNvPr>
          <p:cNvSpPr txBox="1"/>
          <p:nvPr/>
        </p:nvSpPr>
        <p:spPr>
          <a:xfrm>
            <a:off x="8504518" y="3407377"/>
            <a:ext cx="1741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</a:rPr>
              <a:t>EXPLORATORY DATA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38C663-6454-4E19-9BE0-8CDF44E00B3C}"/>
              </a:ext>
            </a:extLst>
          </p:cNvPr>
          <p:cNvSpPr txBox="1"/>
          <p:nvPr/>
        </p:nvSpPr>
        <p:spPr>
          <a:xfrm>
            <a:off x="7300196" y="4581140"/>
            <a:ext cx="1741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</a:rPr>
              <a:t>MODEL SELECTION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4CCD31-8377-44C1-AC25-A04C5B171CA6}"/>
              </a:ext>
            </a:extLst>
          </p:cNvPr>
          <p:cNvSpPr txBox="1"/>
          <p:nvPr/>
        </p:nvSpPr>
        <p:spPr>
          <a:xfrm>
            <a:off x="2703699" y="4806202"/>
            <a:ext cx="1741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</a:rPr>
              <a:t>SHINY APP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43371E6-249E-4E5E-B894-84FD7BA1B2A1}"/>
              </a:ext>
            </a:extLst>
          </p:cNvPr>
          <p:cNvSpPr/>
          <p:nvPr/>
        </p:nvSpPr>
        <p:spPr>
          <a:xfrm>
            <a:off x="1703535" y="1609823"/>
            <a:ext cx="1152939" cy="1047688"/>
          </a:xfrm>
          <a:prstGeom prst="ellipse">
            <a:avLst/>
          </a:prstGeom>
          <a:solidFill>
            <a:schemeClr val="accent3">
              <a:lumMod val="20000"/>
              <a:lumOff val="80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5F68BAC3-AFBE-4882-BC8D-4BE1757E8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6808" y="1730221"/>
            <a:ext cx="806891" cy="806891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8184670-92E2-4705-B935-55AFAD50F1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70511" y="1684103"/>
            <a:ext cx="850978" cy="850978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D4C2BA48-C9C9-4C9F-BC22-633080E830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39118" y="3407377"/>
            <a:ext cx="887205" cy="88720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766F9CA7-1018-445C-91F3-B08F39495E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89920" y="5359946"/>
            <a:ext cx="762000" cy="762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A8E05903-9F45-4DD7-99A2-45C7AFE8E6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98117" y="5271982"/>
            <a:ext cx="952611" cy="95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483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3FC32F6-ABC7-4E18-90B7-E8A2E55A74C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87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1F4E79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IN" dirty="0"/>
              <a:t>Data Modelling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58D199-EB45-4E71-980E-86DD8EEDA929}"/>
              </a:ext>
            </a:extLst>
          </p:cNvPr>
          <p:cNvSpPr/>
          <p:nvPr/>
        </p:nvSpPr>
        <p:spPr>
          <a:xfrm>
            <a:off x="954156" y="1252330"/>
            <a:ext cx="9345982" cy="4244580"/>
          </a:xfrm>
          <a:prstGeom prst="rect">
            <a:avLst/>
          </a:prstGeom>
          <a:noFill/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F4E79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886682-5E2D-4489-83AB-0A3484CFDDFD}"/>
              </a:ext>
            </a:extLst>
          </p:cNvPr>
          <p:cNvSpPr txBox="1"/>
          <p:nvPr/>
        </p:nvSpPr>
        <p:spPr>
          <a:xfrm>
            <a:off x="954156" y="1252330"/>
            <a:ext cx="92058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Model 1 – Multiple Linear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Trebuchet MS" panose="020B0603020202020204" pitchFamily="34" charset="0"/>
                <a:sym typeface="Wingdings" panose="05000000000000000000" pitchFamily="2" charset="2"/>
              </a:rPr>
              <a:t>Using all variables, we created a Multiple Linear Regression to predict price of the house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Trebuchet MS" panose="020B0603020202020204" pitchFamily="34" charset="0"/>
                <a:sym typeface="Wingdings" panose="05000000000000000000" pitchFamily="2" charset="2"/>
              </a:rPr>
              <a:t>Divided the dataset into Train (80%) and Test (20%)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Trebuchet MS" panose="020B0603020202020204" pitchFamily="34" charset="0"/>
                <a:sym typeface="Wingdings" panose="05000000000000000000" pitchFamily="2" charset="2"/>
              </a:rPr>
              <a:t>RMSE on Test dataset = 22.896</a:t>
            </a:r>
          </a:p>
        </p:txBody>
      </p:sp>
    </p:spTree>
    <p:extLst>
      <p:ext uri="{BB962C8B-B14F-4D97-AF65-F5344CB8AC3E}">
        <p14:creationId xmlns:p14="http://schemas.microsoft.com/office/powerpoint/2010/main" val="51646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C58D199-EB45-4E71-980E-86DD8EEDA929}"/>
              </a:ext>
            </a:extLst>
          </p:cNvPr>
          <p:cNvSpPr/>
          <p:nvPr/>
        </p:nvSpPr>
        <p:spPr>
          <a:xfrm>
            <a:off x="954156" y="1252330"/>
            <a:ext cx="9345982" cy="42445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F4E79"/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EC18A6-61BF-4D39-8F87-733B173570FF}"/>
              </a:ext>
            </a:extLst>
          </p:cNvPr>
          <p:cNvSpPr/>
          <p:nvPr/>
        </p:nvSpPr>
        <p:spPr>
          <a:xfrm>
            <a:off x="1233998" y="1658328"/>
            <a:ext cx="9345982" cy="4244580"/>
          </a:xfrm>
          <a:prstGeom prst="rect">
            <a:avLst/>
          </a:prstGeom>
          <a:solidFill>
            <a:schemeClr val="bg1"/>
          </a:solidFill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F4E79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3FC32F6-ABC7-4E18-90B7-E8A2E55A74C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87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1F4E79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IN" dirty="0"/>
              <a:t>Data Modelling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C9D4D2-F6BD-4B52-AAAF-F2216203CE5C}"/>
              </a:ext>
            </a:extLst>
          </p:cNvPr>
          <p:cNvSpPr txBox="1"/>
          <p:nvPr/>
        </p:nvSpPr>
        <p:spPr>
          <a:xfrm>
            <a:off x="954156" y="1288996"/>
            <a:ext cx="4536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Model 1 – Multiple Linear Regression</a:t>
            </a:r>
            <a:endParaRPr 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217B47-5AB7-49FB-AD84-72992A72B880}"/>
              </a:ext>
            </a:extLst>
          </p:cNvPr>
          <p:cNvSpPr txBox="1"/>
          <p:nvPr/>
        </p:nvSpPr>
        <p:spPr>
          <a:xfrm>
            <a:off x="1233998" y="1694994"/>
            <a:ext cx="451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rebuchet MS" panose="020B0603020202020204" pitchFamily="34" charset="0"/>
              </a:rPr>
              <a:t>Model 2 – Random Forest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7DC727-B3E3-40E3-B3AA-E53BEDD060D5}"/>
              </a:ext>
            </a:extLst>
          </p:cNvPr>
          <p:cNvSpPr txBox="1"/>
          <p:nvPr/>
        </p:nvSpPr>
        <p:spPr>
          <a:xfrm>
            <a:off x="1612020" y="2413000"/>
            <a:ext cx="84455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rebuchet MS" panose="020B0603020202020204" pitchFamily="34" charset="0"/>
              </a:rPr>
              <a:t>Using </a:t>
            </a:r>
            <a:r>
              <a:rPr lang="en-US" sz="2000" dirty="0" err="1">
                <a:latin typeface="Trebuchet MS" panose="020B0603020202020204" pitchFamily="34" charset="0"/>
              </a:rPr>
              <a:t>RandomForest</a:t>
            </a:r>
            <a:r>
              <a:rPr lang="en-US" sz="2000" dirty="0">
                <a:latin typeface="Trebuchet MS" panose="020B0603020202020204" pitchFamily="34" charset="0"/>
              </a:rPr>
              <a:t> with Number of Trees = 500, extracted important variables that influence the price of the property.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rebuchet MS" panose="020B06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rebuchet MS" panose="020B0603020202020204" pitchFamily="34" charset="0"/>
              </a:rPr>
              <a:t>Using these variables, built future models for prediction.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rebuchet MS" panose="020B06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rebuchet MS" panose="020B0603020202020204" pitchFamily="34" charset="0"/>
              </a:rPr>
              <a:t>Important Variables selected through Random Forest are </a:t>
            </a:r>
            <a:r>
              <a:rPr lang="en-US" sz="2000" dirty="0" err="1">
                <a:latin typeface="Trebuchet MS" panose="020B0603020202020204" pitchFamily="34" charset="0"/>
              </a:rPr>
              <a:t>RoomType</a:t>
            </a:r>
            <a:r>
              <a:rPr lang="en-US" sz="2000" dirty="0">
                <a:latin typeface="Trebuchet MS" panose="020B0603020202020204" pitchFamily="34" charset="0"/>
              </a:rPr>
              <a:t>, </a:t>
            </a:r>
            <a:r>
              <a:rPr lang="en-US" sz="2000" dirty="0" err="1">
                <a:latin typeface="Trebuchet MS" panose="020B0603020202020204" pitchFamily="34" charset="0"/>
              </a:rPr>
              <a:t>CleaningFee</a:t>
            </a:r>
            <a:r>
              <a:rPr lang="en-US" sz="2000" dirty="0">
                <a:latin typeface="Trebuchet MS" panose="020B0603020202020204" pitchFamily="34" charset="0"/>
              </a:rPr>
              <a:t>, Bedrooms, </a:t>
            </a:r>
            <a:r>
              <a:rPr lang="en-US" sz="2000" dirty="0" err="1">
                <a:latin typeface="Trebuchet MS" panose="020B0603020202020204" pitchFamily="34" charset="0"/>
              </a:rPr>
              <a:t>Neighbourhood_Group</a:t>
            </a:r>
            <a:r>
              <a:rPr lang="en-US" sz="2000" dirty="0">
                <a:latin typeface="Trebuchet MS" panose="020B0603020202020204" pitchFamily="34" charset="0"/>
              </a:rPr>
              <a:t>, Beds, Bathrooms, Cancellation Policy, TV and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rebuchet MS" panose="020B06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rebuchet MS" panose="020B0603020202020204" pitchFamily="34" charset="0"/>
                <a:sym typeface="Wingdings" panose="05000000000000000000" pitchFamily="2" charset="2"/>
              </a:rPr>
              <a:t>RMSE on Test dataset = 22.621</a:t>
            </a:r>
          </a:p>
        </p:txBody>
      </p:sp>
    </p:spTree>
    <p:extLst>
      <p:ext uri="{BB962C8B-B14F-4D97-AF65-F5344CB8AC3E}">
        <p14:creationId xmlns:p14="http://schemas.microsoft.com/office/powerpoint/2010/main" val="4111707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C58D199-EB45-4E71-980E-86DD8EEDA929}"/>
              </a:ext>
            </a:extLst>
          </p:cNvPr>
          <p:cNvSpPr/>
          <p:nvPr/>
        </p:nvSpPr>
        <p:spPr>
          <a:xfrm>
            <a:off x="954156" y="1252330"/>
            <a:ext cx="9345982" cy="42445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F4E79"/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EC18A6-61BF-4D39-8F87-733B173570FF}"/>
              </a:ext>
            </a:extLst>
          </p:cNvPr>
          <p:cNvSpPr/>
          <p:nvPr/>
        </p:nvSpPr>
        <p:spPr>
          <a:xfrm>
            <a:off x="1223838" y="1648168"/>
            <a:ext cx="9345982" cy="42445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F4E79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3FC32F6-ABC7-4E18-90B7-E8A2E55A74CA}"/>
              </a:ext>
            </a:extLst>
          </p:cNvPr>
          <p:cNvSpPr txBox="1">
            <a:spLocks/>
          </p:cNvSpPr>
          <p:nvPr/>
        </p:nvSpPr>
        <p:spPr>
          <a:xfrm>
            <a:off x="828040" y="365125"/>
            <a:ext cx="10515600" cy="887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1F4E79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IN" dirty="0"/>
              <a:t>Data Modelling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0376B8-9557-41C3-88FA-2EBCD18638F6}"/>
              </a:ext>
            </a:extLst>
          </p:cNvPr>
          <p:cNvSpPr txBox="1"/>
          <p:nvPr/>
        </p:nvSpPr>
        <p:spPr>
          <a:xfrm>
            <a:off x="1412240" y="2346960"/>
            <a:ext cx="46837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WHY &amp; HOW?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Since, the data is standardized with each predictor variable having mean 0 and standard deviation 1, there are outliers in the dataset.</a:t>
            </a:r>
          </a:p>
          <a:p>
            <a:pPr algn="just"/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We used replacement node in SAS Enterprise Miner to cap and floor the values to -3 and +3.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Input file is the up-sampled one obtained from Python.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8D6B6F-948E-43D8-AC76-B788404B9785}"/>
              </a:ext>
            </a:extLst>
          </p:cNvPr>
          <p:cNvSpPr/>
          <p:nvPr/>
        </p:nvSpPr>
        <p:spPr>
          <a:xfrm>
            <a:off x="1493520" y="2029506"/>
            <a:ext cx="9345982" cy="4244580"/>
          </a:xfrm>
          <a:prstGeom prst="rect">
            <a:avLst/>
          </a:prstGeom>
          <a:solidFill>
            <a:schemeClr val="bg1"/>
          </a:solidFill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F4E79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CDD233-0314-49EB-BE4D-2EDAFFCA76CE}"/>
              </a:ext>
            </a:extLst>
          </p:cNvPr>
          <p:cNvSpPr txBox="1"/>
          <p:nvPr/>
        </p:nvSpPr>
        <p:spPr>
          <a:xfrm>
            <a:off x="1449460" y="2064326"/>
            <a:ext cx="5004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rebuchet MS" panose="020B0603020202020204" pitchFamily="34" charset="0"/>
              </a:rPr>
              <a:t>Model 3 – Gradient Boosting Regression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05EA51-C0D3-4A42-9E1F-C9D92A2A560D}"/>
              </a:ext>
            </a:extLst>
          </p:cNvPr>
          <p:cNvSpPr txBox="1"/>
          <p:nvPr/>
        </p:nvSpPr>
        <p:spPr>
          <a:xfrm>
            <a:off x="1603570" y="2767499"/>
            <a:ext cx="89848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rebuchet MS" panose="020B0603020202020204" pitchFamily="34" charset="0"/>
              </a:rPr>
              <a:t>Built a Gradient Boosting model (GBM) with Number of Trees = 1000.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rebuchet MS" panose="020B06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rebuchet MS" panose="020B0603020202020204" pitchFamily="34" charset="0"/>
              </a:rPr>
              <a:t>Used Cross Validation test with 10 folds to test the RMSE on the test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rebuchet MS" panose="020B06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rebuchet MS" panose="020B0603020202020204" pitchFamily="34" charset="0"/>
              </a:rPr>
              <a:t>RMSE on test dataset = 22.579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rebuchet MS" panose="020B06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rebuchet MS" panose="020B0603020202020204" pitchFamily="34" charset="0"/>
              </a:rPr>
              <a:t>Selected </a:t>
            </a:r>
            <a:r>
              <a:rPr lang="en-US" sz="2000" b="1" dirty="0">
                <a:latin typeface="Trebuchet MS" panose="020B0603020202020204" pitchFamily="34" charset="0"/>
              </a:rPr>
              <a:t>Gradient Boosting </a:t>
            </a:r>
            <a:r>
              <a:rPr lang="en-US" sz="2000" dirty="0">
                <a:latin typeface="Trebuchet MS" panose="020B0603020202020204" pitchFamily="34" charset="0"/>
              </a:rPr>
              <a:t>model based on lowest test RMSE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0B8A2F-8B23-4DE9-8657-5453686703BA}"/>
              </a:ext>
            </a:extLst>
          </p:cNvPr>
          <p:cNvSpPr txBox="1"/>
          <p:nvPr/>
        </p:nvSpPr>
        <p:spPr>
          <a:xfrm>
            <a:off x="1223838" y="1666352"/>
            <a:ext cx="6717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Model 2 – Variable Selection using Random Forest Regression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F2E074-09DD-4478-B541-876FB9DC51F3}"/>
              </a:ext>
            </a:extLst>
          </p:cNvPr>
          <p:cNvSpPr txBox="1"/>
          <p:nvPr/>
        </p:nvSpPr>
        <p:spPr>
          <a:xfrm>
            <a:off x="954156" y="1288996"/>
            <a:ext cx="4536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Model 1 – Multiple Linear Regression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84411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4A094B33-F6CF-4326-8EC5-3EF45C3187C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32084"/>
            <a:ext cx="12188389" cy="6858000"/>
          </a:xfrm>
          <a:prstGeom prst="rect">
            <a:avLst/>
          </a:prstGeom>
        </p:spPr>
      </p:pic>
      <p:sp>
        <p:nvSpPr>
          <p:cNvPr id="4" name="Arrow: U-Turn 3">
            <a:extLst>
              <a:ext uri="{FF2B5EF4-FFF2-40B4-BE49-F238E27FC236}">
                <a16:creationId xmlns:a16="http://schemas.microsoft.com/office/drawing/2014/main" id="{A6D11D34-1271-4D86-802B-491810F91C7B}"/>
              </a:ext>
            </a:extLst>
          </p:cNvPr>
          <p:cNvSpPr/>
          <p:nvPr/>
        </p:nvSpPr>
        <p:spPr>
          <a:xfrm rot="5400000">
            <a:off x="3785155" y="-959270"/>
            <a:ext cx="4283762" cy="10177669"/>
          </a:xfrm>
          <a:prstGeom prst="uturnArrow">
            <a:avLst>
              <a:gd name="adj1" fmla="val 9687"/>
              <a:gd name="adj2" fmla="val 10892"/>
              <a:gd name="adj3" fmla="val 37268"/>
              <a:gd name="adj4" fmla="val 43750"/>
              <a:gd name="adj5" fmla="val 100000"/>
            </a:avLst>
          </a:prstGeom>
          <a:solidFill>
            <a:schemeClr val="bg1">
              <a:lumMod val="75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F4D17A3-7AFF-4AB1-8081-35E5D7DFAE3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872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>
                <a:solidFill>
                  <a:srgbClr val="1F4E79"/>
                </a:solidFill>
                <a:latin typeface="Trebuchet MS" panose="020B0603020202020204" pitchFamily="34" charset="0"/>
              </a:rPr>
              <a:t>Outline</a:t>
            </a:r>
            <a:endParaRPr lang="en-US" sz="3600" b="1" dirty="0">
              <a:solidFill>
                <a:srgbClr val="1F4E79"/>
              </a:solidFill>
              <a:latin typeface="Trebuchet MS" panose="020B0603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D654E6-F476-40C3-A10E-713C4971180E}"/>
              </a:ext>
            </a:extLst>
          </p:cNvPr>
          <p:cNvSpPr/>
          <p:nvPr/>
        </p:nvSpPr>
        <p:spPr>
          <a:xfrm>
            <a:off x="5519529" y="1609823"/>
            <a:ext cx="1152939" cy="1047688"/>
          </a:xfrm>
          <a:prstGeom prst="ellipse">
            <a:avLst/>
          </a:prstGeom>
          <a:solidFill>
            <a:schemeClr val="accent3">
              <a:lumMod val="20000"/>
              <a:lumOff val="80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789D23E-40DC-4444-B9CA-36384D5BD0F1}"/>
              </a:ext>
            </a:extLst>
          </p:cNvPr>
          <p:cNvSpPr/>
          <p:nvPr/>
        </p:nvSpPr>
        <p:spPr>
          <a:xfrm>
            <a:off x="10200855" y="3407377"/>
            <a:ext cx="1152939" cy="1047688"/>
          </a:xfrm>
          <a:prstGeom prst="ellipse">
            <a:avLst/>
          </a:prstGeom>
          <a:solidFill>
            <a:schemeClr val="accent3">
              <a:lumMod val="20000"/>
              <a:lumOff val="80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806641-897E-4F87-A421-01B4660ABBE6}"/>
              </a:ext>
            </a:extLst>
          </p:cNvPr>
          <p:cNvSpPr/>
          <p:nvPr/>
        </p:nvSpPr>
        <p:spPr>
          <a:xfrm>
            <a:off x="7594452" y="5271982"/>
            <a:ext cx="1152939" cy="1047688"/>
          </a:xfrm>
          <a:prstGeom prst="ellipse">
            <a:avLst/>
          </a:prstGeom>
          <a:solidFill>
            <a:schemeClr val="accent3">
              <a:lumMod val="20000"/>
              <a:lumOff val="80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6F76B08-B6B8-48AA-A7BA-C01737302205}"/>
              </a:ext>
            </a:extLst>
          </p:cNvPr>
          <p:cNvSpPr/>
          <p:nvPr/>
        </p:nvSpPr>
        <p:spPr>
          <a:xfrm>
            <a:off x="2997955" y="5223758"/>
            <a:ext cx="1152939" cy="1047688"/>
          </a:xfrm>
          <a:prstGeom prst="ellipse">
            <a:avLst/>
          </a:prstGeom>
          <a:solidFill>
            <a:srgbClr val="FFC00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19472B-D607-49BB-A956-30C3C58FDE91}"/>
              </a:ext>
            </a:extLst>
          </p:cNvPr>
          <p:cNvSpPr txBox="1"/>
          <p:nvPr/>
        </p:nvSpPr>
        <p:spPr>
          <a:xfrm>
            <a:off x="1409279" y="2778021"/>
            <a:ext cx="1741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</a:rPr>
              <a:t>PROBLEM STATEMENT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0F8B45-CC43-4C05-9CB3-12DF324156FF}"/>
              </a:ext>
            </a:extLst>
          </p:cNvPr>
          <p:cNvSpPr txBox="1"/>
          <p:nvPr/>
        </p:nvSpPr>
        <p:spPr>
          <a:xfrm>
            <a:off x="5225273" y="2778022"/>
            <a:ext cx="17414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</a:rPr>
              <a:t>DATA CLEANING AND TREATMENT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615CE0-B09C-47C3-A5A2-FBD31BA20C15}"/>
              </a:ext>
            </a:extLst>
          </p:cNvPr>
          <p:cNvSpPr txBox="1"/>
          <p:nvPr/>
        </p:nvSpPr>
        <p:spPr>
          <a:xfrm>
            <a:off x="8504518" y="3407377"/>
            <a:ext cx="1741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</a:rPr>
              <a:t>EXPLORATORY DATA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38C663-6454-4E19-9BE0-8CDF44E00B3C}"/>
              </a:ext>
            </a:extLst>
          </p:cNvPr>
          <p:cNvSpPr txBox="1"/>
          <p:nvPr/>
        </p:nvSpPr>
        <p:spPr>
          <a:xfrm>
            <a:off x="7300196" y="4581140"/>
            <a:ext cx="1741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</a:rPr>
              <a:t>MODEL SELECTION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4CCD31-8377-44C1-AC25-A04C5B171CA6}"/>
              </a:ext>
            </a:extLst>
          </p:cNvPr>
          <p:cNvSpPr txBox="1"/>
          <p:nvPr/>
        </p:nvSpPr>
        <p:spPr>
          <a:xfrm>
            <a:off x="2703699" y="4806202"/>
            <a:ext cx="1741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</a:rPr>
              <a:t>SHINY APP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43371E6-249E-4E5E-B894-84FD7BA1B2A1}"/>
              </a:ext>
            </a:extLst>
          </p:cNvPr>
          <p:cNvSpPr/>
          <p:nvPr/>
        </p:nvSpPr>
        <p:spPr>
          <a:xfrm>
            <a:off x="1703535" y="1609823"/>
            <a:ext cx="1152939" cy="1047688"/>
          </a:xfrm>
          <a:prstGeom prst="ellipse">
            <a:avLst/>
          </a:prstGeom>
          <a:solidFill>
            <a:schemeClr val="accent3">
              <a:lumMod val="20000"/>
              <a:lumOff val="80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5F68BAC3-AFBE-4882-BC8D-4BE1757E8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6808" y="1730221"/>
            <a:ext cx="806891" cy="806891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8184670-92E2-4705-B935-55AFAD50F1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70511" y="1684103"/>
            <a:ext cx="850978" cy="850978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D4C2BA48-C9C9-4C9F-BC22-633080E830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39118" y="3407377"/>
            <a:ext cx="887205" cy="88720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766F9CA7-1018-445C-91F3-B08F39495E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89920" y="5359946"/>
            <a:ext cx="762000" cy="762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A8E05903-9F45-4DD7-99A2-45C7AFE8E6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98117" y="5271982"/>
            <a:ext cx="952611" cy="95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88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E1EB74-A510-43D7-A842-9683E39C660A}"/>
              </a:ext>
            </a:extLst>
          </p:cNvPr>
          <p:cNvSpPr txBox="1"/>
          <p:nvPr/>
        </p:nvSpPr>
        <p:spPr>
          <a:xfrm>
            <a:off x="838200" y="1690688"/>
            <a:ext cx="107899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 shiny layout:</a:t>
            </a:r>
          </a:p>
          <a:p>
            <a:r>
              <a:rPr lang="en-US" dirty="0">
                <a:hlinkClick r:id="rId2"/>
              </a:rPr>
              <a:t>https://shiny.rstudio.com/articles/layout-guide.html</a:t>
            </a:r>
            <a:endParaRPr lang="en-US" dirty="0"/>
          </a:p>
          <a:p>
            <a:r>
              <a:rPr lang="en-US" dirty="0">
                <a:hlinkClick r:id="rId3"/>
              </a:rPr>
              <a:t>https://www.rdocumentation.org/packages/shinybootstrap2/versions/0.2.1/topics/fluidPage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Word Clouds:</a:t>
            </a:r>
          </a:p>
          <a:p>
            <a:r>
              <a:rPr lang="en-US" dirty="0">
                <a:hlinkClick r:id="rId4"/>
              </a:rPr>
              <a:t>https://datascienceplus.com/building-wordclouds-in-r/</a:t>
            </a:r>
            <a:endParaRPr lang="en-US" dirty="0"/>
          </a:p>
          <a:p>
            <a:endParaRPr lang="en-US" dirty="0"/>
          </a:p>
          <a:p>
            <a:r>
              <a:rPr lang="en-US" b="1" dirty="0" err="1"/>
              <a:t>ggplot</a:t>
            </a:r>
            <a:r>
              <a:rPr lang="en-US" b="1" dirty="0"/>
              <a:t>:</a:t>
            </a:r>
          </a:p>
          <a:p>
            <a:r>
              <a:rPr lang="en-US" dirty="0">
                <a:hlinkClick r:id="rId5"/>
              </a:rPr>
              <a:t>https://ggplot2.tidyverse.org/reference/scale_gradient.html</a:t>
            </a:r>
            <a:r>
              <a:rPr lang="en-US" b="1" dirty="0"/>
              <a:t> 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3174CA-4BB0-4514-9407-DCBC163508C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872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>
                <a:solidFill>
                  <a:srgbClr val="1F4E79"/>
                </a:solidFill>
                <a:latin typeface="Trebuchet MS" panose="020B0603020202020204" pitchFamily="34" charset="0"/>
              </a:rPr>
              <a:t>References</a:t>
            </a:r>
            <a:endParaRPr lang="en-US" sz="3600" b="1" dirty="0">
              <a:solidFill>
                <a:srgbClr val="1F4E79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526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251B6-5EEB-48BB-B019-2F3D58E74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9320" y="2651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2911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ABBD4D31-141C-442F-8553-8510EEBE46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7" r="-1" b="16309"/>
          <a:stretch/>
        </p:blipFill>
        <p:spPr>
          <a:xfrm>
            <a:off x="4" y="-6236"/>
            <a:ext cx="3255403" cy="2505456"/>
          </a:xfrm>
          <a:custGeom>
            <a:avLst/>
            <a:gdLst>
              <a:gd name="connsiteX0" fmla="*/ 0 w 3255403"/>
              <a:gd name="connsiteY0" fmla="*/ 0 h 2505456"/>
              <a:gd name="connsiteX1" fmla="*/ 3255403 w 3255403"/>
              <a:gd name="connsiteY1" fmla="*/ 0 h 2505456"/>
              <a:gd name="connsiteX2" fmla="*/ 2094477 w 3255403"/>
              <a:gd name="connsiteY2" fmla="*/ 2505456 h 2505456"/>
              <a:gd name="connsiteX3" fmla="*/ 0 w 3255403"/>
              <a:gd name="connsiteY3" fmla="*/ 2505456 h 250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5403" h="2505456">
                <a:moveTo>
                  <a:pt x="0" y="0"/>
                </a:moveTo>
                <a:lnTo>
                  <a:pt x="3255403" y="0"/>
                </a:lnTo>
                <a:lnTo>
                  <a:pt x="2094477" y="2505456"/>
                </a:lnTo>
                <a:lnTo>
                  <a:pt x="0" y="2505456"/>
                </a:lnTo>
                <a:close/>
              </a:path>
            </a:pathLst>
          </a:custGeom>
        </p:spPr>
      </p:pic>
      <p:pic>
        <p:nvPicPr>
          <p:cNvPr id="22" name="Picture 21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7F6D5B22-A266-4BCA-8B06-24A6DC6800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86" r="1" b="38987"/>
          <a:stretch/>
        </p:blipFill>
        <p:spPr>
          <a:xfrm>
            <a:off x="4675539" y="-6235"/>
            <a:ext cx="3677817" cy="2505456"/>
          </a:xfrm>
          <a:custGeom>
            <a:avLst/>
            <a:gdLst>
              <a:gd name="connsiteX0" fmla="*/ 1160926 w 3677817"/>
              <a:gd name="connsiteY0" fmla="*/ 0 h 2505456"/>
              <a:gd name="connsiteX1" fmla="*/ 3677817 w 3677817"/>
              <a:gd name="connsiteY1" fmla="*/ 0 h 2505456"/>
              <a:gd name="connsiteX2" fmla="*/ 2516891 w 3677817"/>
              <a:gd name="connsiteY2" fmla="*/ 2505456 h 2505456"/>
              <a:gd name="connsiteX3" fmla="*/ 0 w 3677817"/>
              <a:gd name="connsiteY3" fmla="*/ 2505456 h 250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7817" h="2505456">
                <a:moveTo>
                  <a:pt x="1160926" y="0"/>
                </a:moveTo>
                <a:lnTo>
                  <a:pt x="3677817" y="0"/>
                </a:lnTo>
                <a:lnTo>
                  <a:pt x="2516891" y="2505456"/>
                </a:lnTo>
                <a:lnTo>
                  <a:pt x="0" y="2505456"/>
                </a:lnTo>
                <a:close/>
              </a:path>
            </a:pathLst>
          </a:custGeom>
        </p:spPr>
      </p:pic>
      <p:pic>
        <p:nvPicPr>
          <p:cNvPr id="3" name="Picture 2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A8556890-3D98-402A-B3FE-624A771393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7" r="-3" b="215"/>
          <a:stretch/>
        </p:blipFill>
        <p:spPr>
          <a:xfrm>
            <a:off x="7381876" y="1"/>
            <a:ext cx="4810125" cy="2501837"/>
          </a:xfrm>
          <a:custGeom>
            <a:avLst/>
            <a:gdLst>
              <a:gd name="connsiteX0" fmla="*/ 1159248 w 4810125"/>
              <a:gd name="connsiteY0" fmla="*/ 0 h 2501837"/>
              <a:gd name="connsiteX1" fmla="*/ 4810125 w 4810125"/>
              <a:gd name="connsiteY1" fmla="*/ 0 h 2501837"/>
              <a:gd name="connsiteX2" fmla="*/ 4810125 w 4810125"/>
              <a:gd name="connsiteY2" fmla="*/ 2501837 h 2501837"/>
              <a:gd name="connsiteX3" fmla="*/ 0 w 4810125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0125" h="2501837">
                <a:moveTo>
                  <a:pt x="1159248" y="0"/>
                </a:moveTo>
                <a:lnTo>
                  <a:pt x="4810125" y="0"/>
                </a:lnTo>
                <a:lnTo>
                  <a:pt x="4810125" y="2501837"/>
                </a:lnTo>
                <a:lnTo>
                  <a:pt x="0" y="2501837"/>
                </a:lnTo>
                <a:close/>
              </a:path>
            </a:pathLst>
          </a:custGeom>
        </p:spPr>
      </p:pic>
      <p:pic>
        <p:nvPicPr>
          <p:cNvPr id="20" name="Picture 19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C86E078-E857-4AD7-9EEB-17DCB75AAD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3" r="-3" b="24200"/>
          <a:stretch/>
        </p:blipFill>
        <p:spPr>
          <a:xfrm>
            <a:off x="20" y="2658276"/>
            <a:ext cx="3770704" cy="4199724"/>
          </a:xfrm>
          <a:custGeom>
            <a:avLst/>
            <a:gdLst>
              <a:gd name="connsiteX0" fmla="*/ 0 w 3770724"/>
              <a:gd name="connsiteY0" fmla="*/ 0 h 4199724"/>
              <a:gd name="connsiteX1" fmla="*/ 3770724 w 3770724"/>
              <a:gd name="connsiteY1" fmla="*/ 0 h 4199724"/>
              <a:gd name="connsiteX2" fmla="*/ 1824067 w 3770724"/>
              <a:gd name="connsiteY2" fmla="*/ 4199724 h 4199724"/>
              <a:gd name="connsiteX3" fmla="*/ 0 w 3770724"/>
              <a:gd name="connsiteY3" fmla="*/ 4199724 h 4199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0724" h="4199724">
                <a:moveTo>
                  <a:pt x="0" y="0"/>
                </a:moveTo>
                <a:lnTo>
                  <a:pt x="3770724" y="0"/>
                </a:lnTo>
                <a:lnTo>
                  <a:pt x="1824067" y="4199724"/>
                </a:lnTo>
                <a:lnTo>
                  <a:pt x="0" y="4199724"/>
                </a:lnTo>
                <a:close/>
              </a:path>
            </a:pathLst>
          </a:custGeom>
        </p:spPr>
      </p:pic>
      <p:pic>
        <p:nvPicPr>
          <p:cNvPr id="28" name="Picture 2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EFA1F2CC-6902-4277-866E-D8599B7736A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74" r="3" b="17977"/>
          <a:stretch/>
        </p:blipFill>
        <p:spPr>
          <a:xfrm>
            <a:off x="2013796" y="2682448"/>
            <a:ext cx="5108726" cy="4197911"/>
          </a:xfrm>
          <a:custGeom>
            <a:avLst/>
            <a:gdLst>
              <a:gd name="connsiteX0" fmla="*/ 1945141 w 5108726"/>
              <a:gd name="connsiteY0" fmla="*/ 0 h 4197911"/>
              <a:gd name="connsiteX1" fmla="*/ 5108726 w 5108726"/>
              <a:gd name="connsiteY1" fmla="*/ 0 h 4197911"/>
              <a:gd name="connsiteX2" fmla="*/ 3163585 w 5108726"/>
              <a:gd name="connsiteY2" fmla="*/ 4197911 h 4197911"/>
              <a:gd name="connsiteX3" fmla="*/ 3157362 w 5108726"/>
              <a:gd name="connsiteY3" fmla="*/ 4197911 h 4197911"/>
              <a:gd name="connsiteX4" fmla="*/ 1967571 w 5108726"/>
              <a:gd name="connsiteY4" fmla="*/ 4197911 h 4197911"/>
              <a:gd name="connsiteX5" fmla="*/ 317526 w 5108726"/>
              <a:gd name="connsiteY5" fmla="*/ 4197911 h 4197911"/>
              <a:gd name="connsiteX6" fmla="*/ 0 w 5108726"/>
              <a:gd name="connsiteY6" fmla="*/ 4197911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08726" h="4197911">
                <a:moveTo>
                  <a:pt x="1945141" y="0"/>
                </a:moveTo>
                <a:lnTo>
                  <a:pt x="5108726" y="0"/>
                </a:lnTo>
                <a:lnTo>
                  <a:pt x="3163585" y="4197911"/>
                </a:lnTo>
                <a:lnTo>
                  <a:pt x="3157362" y="4197911"/>
                </a:lnTo>
                <a:lnTo>
                  <a:pt x="1967571" y="4197911"/>
                </a:lnTo>
                <a:lnTo>
                  <a:pt x="317526" y="4197911"/>
                </a:lnTo>
                <a:lnTo>
                  <a:pt x="0" y="4197911"/>
                </a:lnTo>
                <a:close/>
              </a:path>
            </a:pathLst>
          </a:custGeom>
        </p:spPr>
      </p:pic>
      <p:sp>
        <p:nvSpPr>
          <p:cNvPr id="33" name="Freeform 43">
            <a:extLst>
              <a:ext uri="{FF2B5EF4-FFF2-40B4-BE49-F238E27FC236}">
                <a16:creationId xmlns:a16="http://schemas.microsoft.com/office/drawing/2014/main" id="{AAD8F19F-4A55-467B-BED0-8837659A9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53050" y="2660089"/>
            <a:ext cx="6838950" cy="4197911"/>
          </a:xfrm>
          <a:custGeom>
            <a:avLst/>
            <a:gdLst>
              <a:gd name="connsiteX0" fmla="*/ 4893809 w 6838950"/>
              <a:gd name="connsiteY0" fmla="*/ 0 h 4197911"/>
              <a:gd name="connsiteX1" fmla="*/ 4887586 w 6838950"/>
              <a:gd name="connsiteY1" fmla="*/ 0 h 4197911"/>
              <a:gd name="connsiteX2" fmla="*/ 3697795 w 6838950"/>
              <a:gd name="connsiteY2" fmla="*/ 0 h 4197911"/>
              <a:gd name="connsiteX3" fmla="*/ 2047750 w 6838950"/>
              <a:gd name="connsiteY3" fmla="*/ 0 h 4197911"/>
              <a:gd name="connsiteX4" fmla="*/ 0 w 6838950"/>
              <a:gd name="connsiteY4" fmla="*/ 0 h 4197911"/>
              <a:gd name="connsiteX5" fmla="*/ 0 w 6838950"/>
              <a:gd name="connsiteY5" fmla="*/ 4197911 h 4197911"/>
              <a:gd name="connsiteX6" fmla="*/ 6838950 w 6838950"/>
              <a:gd name="connsiteY6" fmla="*/ 4197911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38950" h="4197911">
                <a:moveTo>
                  <a:pt x="4893809" y="0"/>
                </a:moveTo>
                <a:lnTo>
                  <a:pt x="4887586" y="0"/>
                </a:lnTo>
                <a:lnTo>
                  <a:pt x="3697795" y="0"/>
                </a:lnTo>
                <a:lnTo>
                  <a:pt x="2047750" y="0"/>
                </a:lnTo>
                <a:lnTo>
                  <a:pt x="0" y="0"/>
                </a:lnTo>
                <a:lnTo>
                  <a:pt x="0" y="4197911"/>
                </a:lnTo>
                <a:lnTo>
                  <a:pt x="6838950" y="4197911"/>
                </a:lnTo>
                <a:close/>
              </a:path>
            </a:pathLst>
          </a:custGeom>
          <a:solidFill>
            <a:srgbClr val="542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5F31AE-CB06-4445-AA86-D08734DEFFD7}"/>
              </a:ext>
            </a:extLst>
          </p:cNvPr>
          <p:cNvSpPr txBox="1"/>
          <p:nvPr/>
        </p:nvSpPr>
        <p:spPr>
          <a:xfrm>
            <a:off x="6619164" y="4189864"/>
            <a:ext cx="4997354" cy="21638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Team Introduction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Random Forest Gump</a:t>
            </a:r>
            <a:endParaRPr lang="en-US" sz="6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4" name="Picture 23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E2A24E74-A2CC-40AB-83C9-31B39A44E60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0" r="-2" b="34129"/>
          <a:stretch/>
        </p:blipFill>
        <p:spPr>
          <a:xfrm>
            <a:off x="2261968" y="1"/>
            <a:ext cx="3393943" cy="2502843"/>
          </a:xfrm>
          <a:custGeom>
            <a:avLst/>
            <a:gdLst>
              <a:gd name="connsiteX0" fmla="*/ 1159715 w 3393943"/>
              <a:gd name="connsiteY0" fmla="*/ 0 h 2502843"/>
              <a:gd name="connsiteX1" fmla="*/ 3393943 w 3393943"/>
              <a:gd name="connsiteY1" fmla="*/ 0 h 2502843"/>
              <a:gd name="connsiteX2" fmla="*/ 2234228 w 3393943"/>
              <a:gd name="connsiteY2" fmla="*/ 2502843 h 2502843"/>
              <a:gd name="connsiteX3" fmla="*/ 0 w 3393943"/>
              <a:gd name="connsiteY3" fmla="*/ 2502843 h 250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3943" h="2502843">
                <a:moveTo>
                  <a:pt x="1159715" y="0"/>
                </a:moveTo>
                <a:lnTo>
                  <a:pt x="3393943" y="0"/>
                </a:lnTo>
                <a:lnTo>
                  <a:pt x="2234228" y="2502843"/>
                </a:lnTo>
                <a:lnTo>
                  <a:pt x="0" y="250284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04906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4A094B33-F6CF-4326-8EC5-3EF45C3187C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32084"/>
            <a:ext cx="12188389" cy="6858000"/>
          </a:xfrm>
          <a:prstGeom prst="rect">
            <a:avLst/>
          </a:prstGeom>
        </p:spPr>
      </p:pic>
      <p:sp>
        <p:nvSpPr>
          <p:cNvPr id="4" name="Arrow: U-Turn 3">
            <a:extLst>
              <a:ext uri="{FF2B5EF4-FFF2-40B4-BE49-F238E27FC236}">
                <a16:creationId xmlns:a16="http://schemas.microsoft.com/office/drawing/2014/main" id="{A6D11D34-1271-4D86-802B-491810F91C7B}"/>
              </a:ext>
            </a:extLst>
          </p:cNvPr>
          <p:cNvSpPr/>
          <p:nvPr/>
        </p:nvSpPr>
        <p:spPr>
          <a:xfrm rot="5400000">
            <a:off x="3785155" y="-959270"/>
            <a:ext cx="4283762" cy="10177669"/>
          </a:xfrm>
          <a:prstGeom prst="uturnArrow">
            <a:avLst>
              <a:gd name="adj1" fmla="val 9687"/>
              <a:gd name="adj2" fmla="val 10892"/>
              <a:gd name="adj3" fmla="val 37268"/>
              <a:gd name="adj4" fmla="val 43750"/>
              <a:gd name="adj5" fmla="val 100000"/>
            </a:avLst>
          </a:prstGeom>
          <a:solidFill>
            <a:schemeClr val="bg1">
              <a:lumMod val="75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F4D17A3-7AFF-4AB1-8081-35E5D7DFAE3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872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>
                <a:solidFill>
                  <a:srgbClr val="1F4E79"/>
                </a:solidFill>
                <a:latin typeface="Trebuchet MS" panose="020B0603020202020204" pitchFamily="34" charset="0"/>
              </a:rPr>
              <a:t>Outline</a:t>
            </a:r>
            <a:endParaRPr lang="en-US" sz="3600" b="1" dirty="0">
              <a:solidFill>
                <a:srgbClr val="1F4E79"/>
              </a:solidFill>
              <a:latin typeface="Trebuchet MS" panose="020B0603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D654E6-F476-40C3-A10E-713C4971180E}"/>
              </a:ext>
            </a:extLst>
          </p:cNvPr>
          <p:cNvSpPr/>
          <p:nvPr/>
        </p:nvSpPr>
        <p:spPr>
          <a:xfrm>
            <a:off x="5519529" y="1609823"/>
            <a:ext cx="1152939" cy="1047688"/>
          </a:xfrm>
          <a:prstGeom prst="ellipse">
            <a:avLst/>
          </a:prstGeom>
          <a:solidFill>
            <a:schemeClr val="accent3">
              <a:lumMod val="20000"/>
              <a:lumOff val="80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789D23E-40DC-4444-B9CA-36384D5BD0F1}"/>
              </a:ext>
            </a:extLst>
          </p:cNvPr>
          <p:cNvSpPr/>
          <p:nvPr/>
        </p:nvSpPr>
        <p:spPr>
          <a:xfrm>
            <a:off x="10200855" y="3407377"/>
            <a:ext cx="1152939" cy="1047688"/>
          </a:xfrm>
          <a:prstGeom prst="ellipse">
            <a:avLst/>
          </a:prstGeom>
          <a:solidFill>
            <a:schemeClr val="accent3">
              <a:lumMod val="20000"/>
              <a:lumOff val="80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806641-897E-4F87-A421-01B4660ABBE6}"/>
              </a:ext>
            </a:extLst>
          </p:cNvPr>
          <p:cNvSpPr/>
          <p:nvPr/>
        </p:nvSpPr>
        <p:spPr>
          <a:xfrm>
            <a:off x="7594452" y="5271982"/>
            <a:ext cx="1152939" cy="1047688"/>
          </a:xfrm>
          <a:prstGeom prst="ellipse">
            <a:avLst/>
          </a:prstGeom>
          <a:solidFill>
            <a:schemeClr val="accent3">
              <a:lumMod val="20000"/>
              <a:lumOff val="80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6F76B08-B6B8-48AA-A7BA-C01737302205}"/>
              </a:ext>
            </a:extLst>
          </p:cNvPr>
          <p:cNvSpPr/>
          <p:nvPr/>
        </p:nvSpPr>
        <p:spPr>
          <a:xfrm>
            <a:off x="2997955" y="5223758"/>
            <a:ext cx="1152939" cy="1047688"/>
          </a:xfrm>
          <a:prstGeom prst="ellipse">
            <a:avLst/>
          </a:prstGeom>
          <a:solidFill>
            <a:schemeClr val="accent3">
              <a:lumMod val="20000"/>
              <a:lumOff val="80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19472B-D607-49BB-A956-30C3C58FDE91}"/>
              </a:ext>
            </a:extLst>
          </p:cNvPr>
          <p:cNvSpPr txBox="1"/>
          <p:nvPr/>
        </p:nvSpPr>
        <p:spPr>
          <a:xfrm>
            <a:off x="1409279" y="2778021"/>
            <a:ext cx="1741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</a:rPr>
              <a:t>PROBLEM STATEMENT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0F8B45-CC43-4C05-9CB3-12DF324156FF}"/>
              </a:ext>
            </a:extLst>
          </p:cNvPr>
          <p:cNvSpPr txBox="1"/>
          <p:nvPr/>
        </p:nvSpPr>
        <p:spPr>
          <a:xfrm>
            <a:off x="5225273" y="2778022"/>
            <a:ext cx="17414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</a:rPr>
              <a:t>DATA CLEANING AND TREATMENT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615CE0-B09C-47C3-A5A2-FBD31BA20C15}"/>
              </a:ext>
            </a:extLst>
          </p:cNvPr>
          <p:cNvSpPr txBox="1"/>
          <p:nvPr/>
        </p:nvSpPr>
        <p:spPr>
          <a:xfrm>
            <a:off x="8504518" y="3407377"/>
            <a:ext cx="1741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</a:rPr>
              <a:t>EXPLORATORY DATA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38C663-6454-4E19-9BE0-8CDF44E00B3C}"/>
              </a:ext>
            </a:extLst>
          </p:cNvPr>
          <p:cNvSpPr txBox="1"/>
          <p:nvPr/>
        </p:nvSpPr>
        <p:spPr>
          <a:xfrm>
            <a:off x="7300196" y="4581140"/>
            <a:ext cx="1741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</a:rPr>
              <a:t>MODEL SELECTION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4CCD31-8377-44C1-AC25-A04C5B171CA6}"/>
              </a:ext>
            </a:extLst>
          </p:cNvPr>
          <p:cNvSpPr txBox="1"/>
          <p:nvPr/>
        </p:nvSpPr>
        <p:spPr>
          <a:xfrm>
            <a:off x="2703699" y="4806202"/>
            <a:ext cx="1741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</a:rPr>
              <a:t>SHINY APP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43371E6-249E-4E5E-B894-84FD7BA1B2A1}"/>
              </a:ext>
            </a:extLst>
          </p:cNvPr>
          <p:cNvSpPr/>
          <p:nvPr/>
        </p:nvSpPr>
        <p:spPr>
          <a:xfrm>
            <a:off x="1703535" y="1609823"/>
            <a:ext cx="1152939" cy="1047688"/>
          </a:xfrm>
          <a:prstGeom prst="ellipse">
            <a:avLst/>
          </a:prstGeom>
          <a:solidFill>
            <a:srgbClr val="FFC00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5F68BAC3-AFBE-4882-BC8D-4BE1757E8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6808" y="1730221"/>
            <a:ext cx="806891" cy="806891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8184670-92E2-4705-B935-55AFAD50F1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70511" y="1684103"/>
            <a:ext cx="850978" cy="850978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D4C2BA48-C9C9-4C9F-BC22-633080E830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39118" y="3407377"/>
            <a:ext cx="887205" cy="88720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766F9CA7-1018-445C-91F3-B08F39495E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89920" y="5359946"/>
            <a:ext cx="762000" cy="762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A8E05903-9F45-4DD7-99A2-45C7AFE8E6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98117" y="5271982"/>
            <a:ext cx="952611" cy="95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12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4A094B33-F6CF-4326-8EC5-3EF45C3187C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0C7E0DA-5255-4590-A037-11E954279702}"/>
              </a:ext>
            </a:extLst>
          </p:cNvPr>
          <p:cNvSpPr txBox="1">
            <a:spLocks/>
          </p:cNvSpPr>
          <p:nvPr/>
        </p:nvSpPr>
        <p:spPr>
          <a:xfrm>
            <a:off x="838200" y="377825"/>
            <a:ext cx="10515600" cy="8872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>
                <a:solidFill>
                  <a:srgbClr val="1F4E79"/>
                </a:solidFill>
                <a:latin typeface="Trebuchet MS" panose="020B0603020202020204" pitchFamily="34" charset="0"/>
              </a:rPr>
              <a:t>Problem Statement</a:t>
            </a:r>
            <a:endParaRPr lang="en-US" sz="3600" b="1" dirty="0">
              <a:solidFill>
                <a:srgbClr val="1F4E79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C1BDBF-FDD6-49FD-96D7-758ED9E857D7}"/>
              </a:ext>
            </a:extLst>
          </p:cNvPr>
          <p:cNvSpPr txBox="1"/>
          <p:nvPr/>
        </p:nvSpPr>
        <p:spPr>
          <a:xfrm>
            <a:off x="532790" y="1642854"/>
            <a:ext cx="727557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à"/>
            </a:pPr>
            <a:r>
              <a:rPr lang="en-US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Each listing is UNIQUE.</a:t>
            </a:r>
          </a:p>
          <a:p>
            <a:pPr marL="457200" indent="-457200">
              <a:buFont typeface="Wingdings" panose="05000000000000000000" pitchFamily="2" charset="2"/>
              <a:buChar char="à"/>
            </a:pPr>
            <a:endParaRPr lang="en-US" sz="2000" b="1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914400" lvl="1" indent="-457200">
              <a:buFont typeface="Wingdings" panose="05000000000000000000" pitchFamily="2" charset="2"/>
              <a:buChar char="à"/>
            </a:pPr>
            <a:r>
              <a:rPr lang="en-US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Predicting the price for an Airbnb host’s new listing in Berlin, Germany.</a:t>
            </a:r>
          </a:p>
          <a:p>
            <a:pPr marL="914400" lvl="1" indent="-457200">
              <a:buFont typeface="Wingdings" panose="05000000000000000000" pitchFamily="2" charset="2"/>
              <a:buChar char="à"/>
            </a:pPr>
            <a:endParaRPr lang="en-US" sz="2000" b="1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914400" lvl="1" indent="-457200">
              <a:buFont typeface="Wingdings" panose="05000000000000000000" pitchFamily="2" charset="2"/>
              <a:buChar char="à"/>
            </a:pPr>
            <a:r>
              <a:rPr lang="en-US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What additional features a host can offer to command higher prices?</a:t>
            </a:r>
          </a:p>
          <a:p>
            <a:pPr lvl="1"/>
            <a:endParaRPr lang="en-US" sz="2000" b="1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endParaRPr lang="en-US" sz="2000" b="1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en-US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The following questions will drive this project – </a:t>
            </a:r>
          </a:p>
          <a:p>
            <a:pPr lvl="1"/>
            <a:endParaRPr lang="en-US" sz="2000" dirty="0">
              <a:latin typeface="Trebuchet MS" panose="020B0603020202020204" pitchFamily="34" charset="0"/>
            </a:endParaRPr>
          </a:p>
          <a:p>
            <a:pPr lvl="1"/>
            <a:r>
              <a:rPr lang="en-US" sz="2000" i="1" dirty="0">
                <a:solidFill>
                  <a:srgbClr val="1F4E79"/>
                </a:solidFill>
                <a:latin typeface="Trebuchet MS" panose="020B0603020202020204" pitchFamily="34" charset="0"/>
              </a:rPr>
              <a:t>What are the features that affect pricing of the listing?</a:t>
            </a:r>
          </a:p>
          <a:p>
            <a:pPr lvl="1"/>
            <a:endParaRPr lang="en-US" sz="2000" i="1" dirty="0">
              <a:solidFill>
                <a:srgbClr val="1F4E79"/>
              </a:solidFill>
              <a:latin typeface="Trebuchet MS" panose="020B0603020202020204" pitchFamily="34" charset="0"/>
            </a:endParaRPr>
          </a:p>
          <a:p>
            <a:pPr lvl="1"/>
            <a:r>
              <a:rPr lang="en-US" sz="2000" i="1" dirty="0">
                <a:solidFill>
                  <a:srgbClr val="1F4E79"/>
                </a:solidFill>
                <a:latin typeface="Trebuchet MS" panose="020B0603020202020204" pitchFamily="34" charset="0"/>
              </a:rPr>
              <a:t>Based on the features, can we determine a fair price for a new listing that fits into its specific market environment and competitors in Berlin?</a:t>
            </a:r>
            <a:endParaRPr lang="en-US" sz="2000" i="1" dirty="0">
              <a:solidFill>
                <a:srgbClr val="1F4E79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9DE8CC-78C7-4F4E-893D-2EAB0DD45070}"/>
              </a:ext>
            </a:extLst>
          </p:cNvPr>
          <p:cNvSpPr/>
          <p:nvPr/>
        </p:nvSpPr>
        <p:spPr>
          <a:xfrm>
            <a:off x="330808" y="1376242"/>
            <a:ext cx="7662486" cy="5283369"/>
          </a:xfrm>
          <a:prstGeom prst="rect">
            <a:avLst/>
          </a:prstGeom>
          <a:noFill/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F4E79"/>
              </a:solidFill>
              <a:latin typeface="Trebuchet MS" panose="020B0603020202020204" pitchFamily="34" charset="0"/>
            </a:endParaRP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B285DF7E-1EDB-4548-ABBF-FF27C34357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430" y="1376243"/>
            <a:ext cx="3960084" cy="26496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C82642-04E0-443A-ADE1-0339EB624032}"/>
              </a:ext>
            </a:extLst>
          </p:cNvPr>
          <p:cNvSpPr txBox="1"/>
          <p:nvPr/>
        </p:nvSpPr>
        <p:spPr>
          <a:xfrm>
            <a:off x="8150430" y="4432300"/>
            <a:ext cx="39600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popular city in Germany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Size – 891km</a:t>
            </a:r>
            <a:r>
              <a:rPr lang="en-US" baseline="30000" dirty="0"/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25 homes/ km</a:t>
            </a:r>
            <a:r>
              <a:rPr lang="en-US" baseline="30000" dirty="0"/>
              <a:t>2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3983758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4A094B33-F6CF-4326-8EC5-3EF45C3187C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32084"/>
            <a:ext cx="12188389" cy="6858000"/>
          </a:xfrm>
          <a:prstGeom prst="rect">
            <a:avLst/>
          </a:prstGeom>
        </p:spPr>
      </p:pic>
      <p:sp>
        <p:nvSpPr>
          <p:cNvPr id="4" name="Arrow: U-Turn 3">
            <a:extLst>
              <a:ext uri="{FF2B5EF4-FFF2-40B4-BE49-F238E27FC236}">
                <a16:creationId xmlns:a16="http://schemas.microsoft.com/office/drawing/2014/main" id="{A6D11D34-1271-4D86-802B-491810F91C7B}"/>
              </a:ext>
            </a:extLst>
          </p:cNvPr>
          <p:cNvSpPr/>
          <p:nvPr/>
        </p:nvSpPr>
        <p:spPr>
          <a:xfrm rot="5400000">
            <a:off x="3785155" y="-959270"/>
            <a:ext cx="4283762" cy="10177669"/>
          </a:xfrm>
          <a:prstGeom prst="uturnArrow">
            <a:avLst>
              <a:gd name="adj1" fmla="val 9687"/>
              <a:gd name="adj2" fmla="val 10892"/>
              <a:gd name="adj3" fmla="val 37268"/>
              <a:gd name="adj4" fmla="val 43750"/>
              <a:gd name="adj5" fmla="val 100000"/>
            </a:avLst>
          </a:prstGeom>
          <a:solidFill>
            <a:schemeClr val="bg1">
              <a:lumMod val="75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F4D17A3-7AFF-4AB1-8081-35E5D7DFAE3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872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>
                <a:solidFill>
                  <a:srgbClr val="1F4E79"/>
                </a:solidFill>
                <a:latin typeface="Trebuchet MS" panose="020B0603020202020204" pitchFamily="34" charset="0"/>
              </a:rPr>
              <a:t>Outline</a:t>
            </a:r>
            <a:endParaRPr lang="en-US" sz="3600" b="1" dirty="0">
              <a:solidFill>
                <a:srgbClr val="1F4E79"/>
              </a:solidFill>
              <a:latin typeface="Trebuchet MS" panose="020B0603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D654E6-F476-40C3-A10E-713C4971180E}"/>
              </a:ext>
            </a:extLst>
          </p:cNvPr>
          <p:cNvSpPr/>
          <p:nvPr/>
        </p:nvSpPr>
        <p:spPr>
          <a:xfrm>
            <a:off x="5519529" y="1609823"/>
            <a:ext cx="1152939" cy="1047688"/>
          </a:xfrm>
          <a:prstGeom prst="ellipse">
            <a:avLst/>
          </a:prstGeom>
          <a:solidFill>
            <a:srgbClr val="FFC00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789D23E-40DC-4444-B9CA-36384D5BD0F1}"/>
              </a:ext>
            </a:extLst>
          </p:cNvPr>
          <p:cNvSpPr/>
          <p:nvPr/>
        </p:nvSpPr>
        <p:spPr>
          <a:xfrm>
            <a:off x="10200855" y="3407377"/>
            <a:ext cx="1152939" cy="1047688"/>
          </a:xfrm>
          <a:prstGeom prst="ellipse">
            <a:avLst/>
          </a:prstGeom>
          <a:solidFill>
            <a:schemeClr val="accent3">
              <a:lumMod val="20000"/>
              <a:lumOff val="80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806641-897E-4F87-A421-01B4660ABBE6}"/>
              </a:ext>
            </a:extLst>
          </p:cNvPr>
          <p:cNvSpPr/>
          <p:nvPr/>
        </p:nvSpPr>
        <p:spPr>
          <a:xfrm>
            <a:off x="7594452" y="5271982"/>
            <a:ext cx="1152939" cy="1047688"/>
          </a:xfrm>
          <a:prstGeom prst="ellipse">
            <a:avLst/>
          </a:prstGeom>
          <a:solidFill>
            <a:schemeClr val="accent3">
              <a:lumMod val="20000"/>
              <a:lumOff val="80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6F76B08-B6B8-48AA-A7BA-C01737302205}"/>
              </a:ext>
            </a:extLst>
          </p:cNvPr>
          <p:cNvSpPr/>
          <p:nvPr/>
        </p:nvSpPr>
        <p:spPr>
          <a:xfrm>
            <a:off x="2997955" y="5223758"/>
            <a:ext cx="1152939" cy="1047688"/>
          </a:xfrm>
          <a:prstGeom prst="ellipse">
            <a:avLst/>
          </a:prstGeom>
          <a:solidFill>
            <a:schemeClr val="accent3">
              <a:lumMod val="20000"/>
              <a:lumOff val="80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19472B-D607-49BB-A956-30C3C58FDE91}"/>
              </a:ext>
            </a:extLst>
          </p:cNvPr>
          <p:cNvSpPr txBox="1"/>
          <p:nvPr/>
        </p:nvSpPr>
        <p:spPr>
          <a:xfrm>
            <a:off x="1409279" y="2778021"/>
            <a:ext cx="1741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</a:rPr>
              <a:t>PROBLEM STATEMENT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0F8B45-CC43-4C05-9CB3-12DF324156FF}"/>
              </a:ext>
            </a:extLst>
          </p:cNvPr>
          <p:cNvSpPr txBox="1"/>
          <p:nvPr/>
        </p:nvSpPr>
        <p:spPr>
          <a:xfrm>
            <a:off x="5225273" y="2778022"/>
            <a:ext cx="17414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</a:rPr>
              <a:t>DATA CLEANING AND TREATMENT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615CE0-B09C-47C3-A5A2-FBD31BA20C15}"/>
              </a:ext>
            </a:extLst>
          </p:cNvPr>
          <p:cNvSpPr txBox="1"/>
          <p:nvPr/>
        </p:nvSpPr>
        <p:spPr>
          <a:xfrm>
            <a:off x="8504518" y="3407377"/>
            <a:ext cx="1741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</a:rPr>
              <a:t>EXPLORATORY DATA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38C663-6454-4E19-9BE0-8CDF44E00B3C}"/>
              </a:ext>
            </a:extLst>
          </p:cNvPr>
          <p:cNvSpPr txBox="1"/>
          <p:nvPr/>
        </p:nvSpPr>
        <p:spPr>
          <a:xfrm>
            <a:off x="7300196" y="4581140"/>
            <a:ext cx="1741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</a:rPr>
              <a:t>MODEL SELECTION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4CCD31-8377-44C1-AC25-A04C5B171CA6}"/>
              </a:ext>
            </a:extLst>
          </p:cNvPr>
          <p:cNvSpPr txBox="1"/>
          <p:nvPr/>
        </p:nvSpPr>
        <p:spPr>
          <a:xfrm>
            <a:off x="2703699" y="4806202"/>
            <a:ext cx="1741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</a:rPr>
              <a:t>SHINY APP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43371E6-249E-4E5E-B894-84FD7BA1B2A1}"/>
              </a:ext>
            </a:extLst>
          </p:cNvPr>
          <p:cNvSpPr/>
          <p:nvPr/>
        </p:nvSpPr>
        <p:spPr>
          <a:xfrm>
            <a:off x="1703535" y="1609823"/>
            <a:ext cx="1152939" cy="1047688"/>
          </a:xfrm>
          <a:prstGeom prst="ellipse">
            <a:avLst/>
          </a:prstGeom>
          <a:solidFill>
            <a:schemeClr val="accent3">
              <a:lumMod val="20000"/>
              <a:lumOff val="80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5F68BAC3-AFBE-4882-BC8D-4BE1757E8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6808" y="1730221"/>
            <a:ext cx="806891" cy="806891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8184670-92E2-4705-B935-55AFAD50F1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70511" y="1684103"/>
            <a:ext cx="850978" cy="850978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D4C2BA48-C9C9-4C9F-BC22-633080E830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39118" y="3407377"/>
            <a:ext cx="887205" cy="88720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766F9CA7-1018-445C-91F3-B08F39495E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89920" y="5359946"/>
            <a:ext cx="762000" cy="762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A8E05903-9F45-4DD7-99A2-45C7AFE8E6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98117" y="5271982"/>
            <a:ext cx="952611" cy="95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83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3FC32F6-ABC7-4E18-90B7-E8A2E55A74C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87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1F4E79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IN" dirty="0"/>
              <a:t>Data Cleaning &amp; Treatment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58D199-EB45-4E71-980E-86DD8EEDA929}"/>
              </a:ext>
            </a:extLst>
          </p:cNvPr>
          <p:cNvSpPr/>
          <p:nvPr/>
        </p:nvSpPr>
        <p:spPr>
          <a:xfrm>
            <a:off x="954156" y="1252330"/>
            <a:ext cx="9345982" cy="4244580"/>
          </a:xfrm>
          <a:prstGeom prst="rect">
            <a:avLst/>
          </a:prstGeom>
          <a:noFill/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F4E79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886682-5E2D-4489-83AB-0A3484CFDDFD}"/>
              </a:ext>
            </a:extLst>
          </p:cNvPr>
          <p:cNvSpPr txBox="1"/>
          <p:nvPr/>
        </p:nvSpPr>
        <p:spPr>
          <a:xfrm>
            <a:off x="954156" y="1252330"/>
            <a:ext cx="920584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Step 1 – Removing unwanted variables.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Trebuchet MS" panose="020B0603020202020204" pitchFamily="34" charset="0"/>
                <a:sym typeface="Wingdings" panose="05000000000000000000" pitchFamily="2" charset="2"/>
              </a:rPr>
              <a:t>Original Data Frame has 22522 observations and 96 variables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Trebuchet MS" panose="020B0603020202020204" pitchFamily="34" charset="0"/>
                <a:sym typeface="Wingdings" panose="05000000000000000000" pitchFamily="2" charset="2"/>
              </a:rPr>
              <a:t>Based on business understanding, irrelevant parameters were removed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Trebuchet MS" panose="020B0603020202020204" pitchFamily="34" charset="0"/>
                <a:sym typeface="Wingdings" panose="05000000000000000000" pitchFamily="2" charset="2"/>
              </a:rPr>
              <a:t>Using </a:t>
            </a:r>
            <a:r>
              <a:rPr lang="en-US" sz="2000" dirty="0" err="1">
                <a:latin typeface="Trebuchet MS" panose="020B0603020202020204" pitchFamily="34" charset="0"/>
                <a:sym typeface="Wingdings" panose="05000000000000000000" pitchFamily="2" charset="2"/>
              </a:rPr>
              <a:t>DataQualityReport</a:t>
            </a:r>
            <a:r>
              <a:rPr lang="en-US" sz="2000" dirty="0">
                <a:latin typeface="Trebuchet MS" panose="020B0603020202020204" pitchFamily="34" charset="0"/>
                <a:sym typeface="Wingdings" panose="05000000000000000000" pitchFamily="2" charset="2"/>
              </a:rPr>
              <a:t>, identified columns with Null values (More than 40% Null values) and dropped them.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67885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C58D199-EB45-4E71-980E-86DD8EEDA929}"/>
              </a:ext>
            </a:extLst>
          </p:cNvPr>
          <p:cNvSpPr/>
          <p:nvPr/>
        </p:nvSpPr>
        <p:spPr>
          <a:xfrm>
            <a:off x="954156" y="1252330"/>
            <a:ext cx="9345982" cy="42445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F4E79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3FC32F6-ABC7-4E18-90B7-E8A2E55A74CA}"/>
              </a:ext>
            </a:extLst>
          </p:cNvPr>
          <p:cNvSpPr txBox="1">
            <a:spLocks/>
          </p:cNvSpPr>
          <p:nvPr/>
        </p:nvSpPr>
        <p:spPr>
          <a:xfrm>
            <a:off x="828040" y="365125"/>
            <a:ext cx="10515600" cy="887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1F4E79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IN" dirty="0"/>
              <a:t>Data Cleaning &amp; Treatment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0376B8-9557-41C3-88FA-2EBCD18638F6}"/>
              </a:ext>
            </a:extLst>
          </p:cNvPr>
          <p:cNvSpPr txBox="1"/>
          <p:nvPr/>
        </p:nvSpPr>
        <p:spPr>
          <a:xfrm>
            <a:off x="1412240" y="2346960"/>
            <a:ext cx="46837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WHY &amp; HOW?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Since, the data is standardized with each predictor variable having mean 0 and standard deviation 1, there are outliers in the dataset.</a:t>
            </a:r>
          </a:p>
          <a:p>
            <a:pPr algn="just"/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We used replacement node in SAS Enterprise Miner to cap and floor the values to -3 and +3.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Input file is the up-sampled one obtained from Python.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8D6B6F-948E-43D8-AC76-B788404B9785}"/>
              </a:ext>
            </a:extLst>
          </p:cNvPr>
          <p:cNvSpPr/>
          <p:nvPr/>
        </p:nvSpPr>
        <p:spPr>
          <a:xfrm>
            <a:off x="1289205" y="1725772"/>
            <a:ext cx="9345982" cy="4244580"/>
          </a:xfrm>
          <a:prstGeom prst="rect">
            <a:avLst/>
          </a:prstGeom>
          <a:solidFill>
            <a:schemeClr val="bg1"/>
          </a:solidFill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F4E79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CDD233-0314-49EB-BE4D-2EDAFFCA76CE}"/>
              </a:ext>
            </a:extLst>
          </p:cNvPr>
          <p:cNvSpPr txBox="1"/>
          <p:nvPr/>
        </p:nvSpPr>
        <p:spPr>
          <a:xfrm>
            <a:off x="1394777" y="1868232"/>
            <a:ext cx="7138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rebuchet MS" panose="020B0603020202020204" pitchFamily="34" charset="0"/>
              </a:rPr>
              <a:t>Step 2 – Treatment of Numerical and Categorical Variables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05EA51-C0D3-4A42-9E1F-C9D92A2A560D}"/>
              </a:ext>
            </a:extLst>
          </p:cNvPr>
          <p:cNvSpPr txBox="1"/>
          <p:nvPr/>
        </p:nvSpPr>
        <p:spPr>
          <a:xfrm>
            <a:off x="1603570" y="2767499"/>
            <a:ext cx="89848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rebuchet MS" panose="020B0603020202020204" pitchFamily="34" charset="0"/>
              </a:rPr>
              <a:t>Numerical Variables –  All numerical variables are appropriately classified into interval (numeric) class.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rebuchet MS" panose="020B06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rebuchet MS" panose="020B0603020202020204" pitchFamily="34" charset="0"/>
              </a:rPr>
              <a:t>Categorical Variables – All categorical variables are appropriately classified into nominal and ordinal class, as necessary.</a:t>
            </a:r>
          </a:p>
          <a:p>
            <a:r>
              <a:rPr lang="en-US" sz="2000" dirty="0">
                <a:latin typeface="Trebuchet MS" panose="020B0603020202020204" pitchFamily="34" charset="0"/>
                <a:sym typeface="Wingdings" panose="05000000000000000000" pitchFamily="2" charset="2"/>
              </a:rPr>
              <a:t>	 Missing values treated using Mode. </a:t>
            </a:r>
            <a:endParaRPr lang="en-US" sz="2000" dirty="0">
              <a:latin typeface="Trebuchet MS" panose="020B06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rebuchet MS" panose="020B06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rebuchet MS" panose="020B0603020202020204" pitchFamily="34" charset="0"/>
              </a:rPr>
              <a:t>Date Variables – All date variables are formatted in ‘DD-MM-YYYY’ format.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F2E074-09DD-4478-B541-876FB9DC51F3}"/>
              </a:ext>
            </a:extLst>
          </p:cNvPr>
          <p:cNvSpPr txBox="1"/>
          <p:nvPr/>
        </p:nvSpPr>
        <p:spPr>
          <a:xfrm>
            <a:off x="954156" y="1288996"/>
            <a:ext cx="4871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Step 1 – Removing unwanted variables.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47715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C58D199-EB45-4E71-980E-86DD8EEDA929}"/>
              </a:ext>
            </a:extLst>
          </p:cNvPr>
          <p:cNvSpPr/>
          <p:nvPr/>
        </p:nvSpPr>
        <p:spPr>
          <a:xfrm>
            <a:off x="954156" y="1252330"/>
            <a:ext cx="9345982" cy="42445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F4E79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3FC32F6-ABC7-4E18-90B7-E8A2E55A74C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87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1F4E79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IN" dirty="0"/>
              <a:t>Data Cleaning &amp; Treatment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C9D4D2-F6BD-4B52-AAAF-F2216203CE5C}"/>
              </a:ext>
            </a:extLst>
          </p:cNvPr>
          <p:cNvSpPr txBox="1"/>
          <p:nvPr/>
        </p:nvSpPr>
        <p:spPr>
          <a:xfrm>
            <a:off x="954156" y="1288996"/>
            <a:ext cx="4871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Step 1 – Removing unwanted variables.</a:t>
            </a:r>
            <a:endParaRPr lang="en-US" sz="2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FC0A0B-B93D-4E92-91B4-CBCF29110355}"/>
              </a:ext>
            </a:extLst>
          </p:cNvPr>
          <p:cNvSpPr/>
          <p:nvPr/>
        </p:nvSpPr>
        <p:spPr>
          <a:xfrm>
            <a:off x="1239874" y="1794302"/>
            <a:ext cx="9345982" cy="42445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F4E79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7F2855-FDA3-4BFB-8BC0-FC5962164765}"/>
              </a:ext>
            </a:extLst>
          </p:cNvPr>
          <p:cNvSpPr txBox="1"/>
          <p:nvPr/>
        </p:nvSpPr>
        <p:spPr>
          <a:xfrm>
            <a:off x="1303898" y="1912203"/>
            <a:ext cx="7101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Step 2 –  </a:t>
            </a:r>
            <a:r>
              <a:rPr lang="en-US" sz="2000" b="1" dirty="0">
                <a:latin typeface="Trebuchet MS" panose="020B0603020202020204" pitchFamily="34" charset="0"/>
              </a:rPr>
              <a:t>Treatment of Numerical and Categorical Variables</a:t>
            </a:r>
            <a:endParaRPr lang="en-US" sz="20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EC18A6-61BF-4D39-8F87-733B173570FF}"/>
              </a:ext>
            </a:extLst>
          </p:cNvPr>
          <p:cNvSpPr/>
          <p:nvPr/>
        </p:nvSpPr>
        <p:spPr>
          <a:xfrm>
            <a:off x="1699767" y="2336274"/>
            <a:ext cx="9345982" cy="4244580"/>
          </a:xfrm>
          <a:prstGeom prst="rect">
            <a:avLst/>
          </a:prstGeom>
          <a:solidFill>
            <a:schemeClr val="bg1"/>
          </a:solidFill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Trebuchet MS" panose="020B0603020202020204" pitchFamily="34" charset="0"/>
                <a:sym typeface="Wingdings" panose="05000000000000000000" pitchFamily="2" charset="2"/>
              </a:rPr>
              <a:t>Step 1 – Removing unwanted variables</a:t>
            </a:r>
            <a:endParaRPr lang="en-US">
              <a:solidFill>
                <a:srgbClr val="1F4E79"/>
              </a:solidFill>
              <a:latin typeface="Trebuchet MS" panose="020B0603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FDF992-243A-4500-B3CC-0D4F628A8450}"/>
              </a:ext>
            </a:extLst>
          </p:cNvPr>
          <p:cNvSpPr txBox="1"/>
          <p:nvPr/>
        </p:nvSpPr>
        <p:spPr>
          <a:xfrm>
            <a:off x="1931681" y="2828477"/>
            <a:ext cx="84455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Trebuchet MS" panose="020B06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rebuchet MS" panose="020B0603020202020204" pitchFamily="34" charset="0"/>
              </a:rPr>
              <a:t>Capped the values above 2 Standard Deviations of Mean</a:t>
            </a:r>
          </a:p>
          <a:p>
            <a:r>
              <a:rPr lang="en-US" sz="2000" dirty="0">
                <a:latin typeface="Trebuchet MS" panose="020B0603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rebuchet MS" panose="020B0603020202020204" pitchFamily="34" charset="0"/>
              </a:rPr>
              <a:t>Floored the values below 2 Standard Deviations of 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rebuchet MS" panose="020B0603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F99152-8DE5-451C-A93C-64B42F6340A7}"/>
              </a:ext>
            </a:extLst>
          </p:cNvPr>
          <p:cNvSpPr txBox="1"/>
          <p:nvPr/>
        </p:nvSpPr>
        <p:spPr>
          <a:xfrm>
            <a:off x="1823944" y="2554648"/>
            <a:ext cx="3419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Step 3 –  </a:t>
            </a:r>
            <a:r>
              <a:rPr lang="en-US" sz="2000" b="1" dirty="0">
                <a:latin typeface="Trebuchet MS" panose="020B0603020202020204" pitchFamily="34" charset="0"/>
              </a:rPr>
              <a:t>Outliers Treatment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21844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4A094B33-F6CF-4326-8EC5-3EF45C3187C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32084"/>
            <a:ext cx="12188389" cy="6858000"/>
          </a:xfrm>
          <a:prstGeom prst="rect">
            <a:avLst/>
          </a:prstGeom>
        </p:spPr>
      </p:pic>
      <p:sp>
        <p:nvSpPr>
          <p:cNvPr id="4" name="Arrow: U-Turn 3">
            <a:extLst>
              <a:ext uri="{FF2B5EF4-FFF2-40B4-BE49-F238E27FC236}">
                <a16:creationId xmlns:a16="http://schemas.microsoft.com/office/drawing/2014/main" id="{A6D11D34-1271-4D86-802B-491810F91C7B}"/>
              </a:ext>
            </a:extLst>
          </p:cNvPr>
          <p:cNvSpPr/>
          <p:nvPr/>
        </p:nvSpPr>
        <p:spPr>
          <a:xfrm rot="5400000">
            <a:off x="3785155" y="-959270"/>
            <a:ext cx="4283762" cy="10177669"/>
          </a:xfrm>
          <a:prstGeom prst="uturnArrow">
            <a:avLst>
              <a:gd name="adj1" fmla="val 9687"/>
              <a:gd name="adj2" fmla="val 10892"/>
              <a:gd name="adj3" fmla="val 37268"/>
              <a:gd name="adj4" fmla="val 43750"/>
              <a:gd name="adj5" fmla="val 100000"/>
            </a:avLst>
          </a:prstGeom>
          <a:solidFill>
            <a:schemeClr val="bg1">
              <a:lumMod val="75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F4D17A3-7AFF-4AB1-8081-35E5D7DFAE37}"/>
              </a:ext>
            </a:extLst>
          </p:cNvPr>
          <p:cNvSpPr txBox="1">
            <a:spLocks/>
          </p:cNvSpPr>
          <p:nvPr/>
        </p:nvSpPr>
        <p:spPr>
          <a:xfrm>
            <a:off x="838201" y="374088"/>
            <a:ext cx="10515600" cy="8872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>
                <a:solidFill>
                  <a:srgbClr val="1F4E79"/>
                </a:solidFill>
                <a:latin typeface="Trebuchet MS" panose="020B0603020202020204" pitchFamily="34" charset="0"/>
              </a:rPr>
              <a:t>Outline</a:t>
            </a:r>
            <a:endParaRPr lang="en-US" sz="3600" b="1" dirty="0">
              <a:solidFill>
                <a:srgbClr val="1F4E79"/>
              </a:solidFill>
              <a:latin typeface="Trebuchet MS" panose="020B0603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D654E6-F476-40C3-A10E-713C4971180E}"/>
              </a:ext>
            </a:extLst>
          </p:cNvPr>
          <p:cNvSpPr/>
          <p:nvPr/>
        </p:nvSpPr>
        <p:spPr>
          <a:xfrm>
            <a:off x="5519529" y="1609823"/>
            <a:ext cx="1152939" cy="1047688"/>
          </a:xfrm>
          <a:prstGeom prst="ellipse">
            <a:avLst/>
          </a:prstGeom>
          <a:solidFill>
            <a:schemeClr val="accent3">
              <a:lumMod val="20000"/>
              <a:lumOff val="80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789D23E-40DC-4444-B9CA-36384D5BD0F1}"/>
              </a:ext>
            </a:extLst>
          </p:cNvPr>
          <p:cNvSpPr/>
          <p:nvPr/>
        </p:nvSpPr>
        <p:spPr>
          <a:xfrm>
            <a:off x="10200855" y="3407377"/>
            <a:ext cx="1152939" cy="1047688"/>
          </a:xfrm>
          <a:prstGeom prst="ellipse">
            <a:avLst/>
          </a:prstGeom>
          <a:solidFill>
            <a:srgbClr val="FFC00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806641-897E-4F87-A421-01B4660ABBE6}"/>
              </a:ext>
            </a:extLst>
          </p:cNvPr>
          <p:cNvSpPr/>
          <p:nvPr/>
        </p:nvSpPr>
        <p:spPr>
          <a:xfrm>
            <a:off x="7594452" y="5271982"/>
            <a:ext cx="1152939" cy="1047688"/>
          </a:xfrm>
          <a:prstGeom prst="ellipse">
            <a:avLst/>
          </a:prstGeom>
          <a:solidFill>
            <a:schemeClr val="accent3">
              <a:lumMod val="20000"/>
              <a:lumOff val="80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6F76B08-B6B8-48AA-A7BA-C01737302205}"/>
              </a:ext>
            </a:extLst>
          </p:cNvPr>
          <p:cNvSpPr/>
          <p:nvPr/>
        </p:nvSpPr>
        <p:spPr>
          <a:xfrm>
            <a:off x="2997955" y="5223758"/>
            <a:ext cx="1152939" cy="1047688"/>
          </a:xfrm>
          <a:prstGeom prst="ellipse">
            <a:avLst/>
          </a:prstGeom>
          <a:solidFill>
            <a:schemeClr val="accent3">
              <a:lumMod val="20000"/>
              <a:lumOff val="80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19472B-D607-49BB-A956-30C3C58FDE91}"/>
              </a:ext>
            </a:extLst>
          </p:cNvPr>
          <p:cNvSpPr txBox="1"/>
          <p:nvPr/>
        </p:nvSpPr>
        <p:spPr>
          <a:xfrm>
            <a:off x="1409279" y="2778021"/>
            <a:ext cx="1741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</a:rPr>
              <a:t>PROBLEM STATEMENT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0F8B45-CC43-4C05-9CB3-12DF324156FF}"/>
              </a:ext>
            </a:extLst>
          </p:cNvPr>
          <p:cNvSpPr txBox="1"/>
          <p:nvPr/>
        </p:nvSpPr>
        <p:spPr>
          <a:xfrm>
            <a:off x="5225273" y="2778022"/>
            <a:ext cx="17414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</a:rPr>
              <a:t>DATA CLEANING AND TREATMENT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615CE0-B09C-47C3-A5A2-FBD31BA20C15}"/>
              </a:ext>
            </a:extLst>
          </p:cNvPr>
          <p:cNvSpPr txBox="1"/>
          <p:nvPr/>
        </p:nvSpPr>
        <p:spPr>
          <a:xfrm>
            <a:off x="8504518" y="3407377"/>
            <a:ext cx="1741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</a:rPr>
              <a:t>EXPLORATORY DATA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38C663-6454-4E19-9BE0-8CDF44E00B3C}"/>
              </a:ext>
            </a:extLst>
          </p:cNvPr>
          <p:cNvSpPr txBox="1"/>
          <p:nvPr/>
        </p:nvSpPr>
        <p:spPr>
          <a:xfrm>
            <a:off x="7300196" y="4581140"/>
            <a:ext cx="1741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</a:rPr>
              <a:t>MODEL SELECTION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4CCD31-8377-44C1-AC25-A04C5B171CA6}"/>
              </a:ext>
            </a:extLst>
          </p:cNvPr>
          <p:cNvSpPr txBox="1"/>
          <p:nvPr/>
        </p:nvSpPr>
        <p:spPr>
          <a:xfrm>
            <a:off x="2703699" y="4806202"/>
            <a:ext cx="1741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rebuchet MS" panose="020B0603020202020204" pitchFamily="34" charset="0"/>
              </a:rPr>
              <a:t>SHINY APP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43371E6-249E-4E5E-B894-84FD7BA1B2A1}"/>
              </a:ext>
            </a:extLst>
          </p:cNvPr>
          <p:cNvSpPr/>
          <p:nvPr/>
        </p:nvSpPr>
        <p:spPr>
          <a:xfrm>
            <a:off x="1703535" y="1609823"/>
            <a:ext cx="1152939" cy="1047688"/>
          </a:xfrm>
          <a:prstGeom prst="ellipse">
            <a:avLst/>
          </a:prstGeom>
          <a:solidFill>
            <a:schemeClr val="accent3">
              <a:lumMod val="20000"/>
              <a:lumOff val="80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5F68BAC3-AFBE-4882-BC8D-4BE1757E8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6808" y="1730221"/>
            <a:ext cx="806891" cy="806891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8184670-92E2-4705-B935-55AFAD50F1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70511" y="1684103"/>
            <a:ext cx="850978" cy="850978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D4C2BA48-C9C9-4C9F-BC22-633080E830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39118" y="3407377"/>
            <a:ext cx="887205" cy="88720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766F9CA7-1018-445C-91F3-B08F39495E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89920" y="5359946"/>
            <a:ext cx="762000" cy="762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A8E05903-9F45-4DD7-99A2-45C7AFE8E6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98117" y="5271982"/>
            <a:ext cx="952611" cy="95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69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832</Words>
  <Application>Microsoft Office PowerPoint</Application>
  <PresentationFormat>Widescreen</PresentationFormat>
  <Paragraphs>147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Trebuchet MS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Mehul Zawar</dc:creator>
  <cp:lastModifiedBy>Jeffrey Samuel</cp:lastModifiedBy>
  <cp:revision>23</cp:revision>
  <dcterms:created xsi:type="dcterms:W3CDTF">2019-10-12T05:09:59Z</dcterms:created>
  <dcterms:modified xsi:type="dcterms:W3CDTF">2019-10-13T02:38:49Z</dcterms:modified>
</cp:coreProperties>
</file>